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99" r:id="rId1"/>
  </p:sldMasterIdLst>
  <p:notesMasterIdLst>
    <p:notesMasterId r:id="rId17"/>
  </p:notesMasterIdLst>
  <p:handoutMasterIdLst>
    <p:handoutMasterId r:id="rId18"/>
  </p:handoutMasterIdLst>
  <p:sldIdLst>
    <p:sldId id="256" r:id="rId2"/>
    <p:sldId id="258" r:id="rId3"/>
    <p:sldId id="273" r:id="rId4"/>
    <p:sldId id="293" r:id="rId5"/>
    <p:sldId id="280" r:id="rId6"/>
    <p:sldId id="291" r:id="rId7"/>
    <p:sldId id="259" r:id="rId8"/>
    <p:sldId id="272" r:id="rId9"/>
    <p:sldId id="277" r:id="rId10"/>
    <p:sldId id="305" r:id="rId11"/>
    <p:sldId id="308" r:id="rId12"/>
    <p:sldId id="307" r:id="rId13"/>
    <p:sldId id="1067" r:id="rId14"/>
    <p:sldId id="1016" r:id="rId15"/>
    <p:sldId id="267" r:id="rId16"/>
  </p:sldIdLst>
  <p:sldSz cx="9144000" cy="5143500" type="screen16x9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Source Sans Pro" panose="020F0502020204030204" pitchFamily="34" charset="0"/>
        <a:ea typeface="ＭＳ Ｐゴシック" panose="020B0600070205080204" pitchFamily="34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Source Sans Pro" panose="020F0502020204030204" pitchFamily="34" charset="0"/>
        <a:ea typeface="ＭＳ Ｐゴシック" panose="020B0600070205080204" pitchFamily="34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Source Sans Pro" panose="020F0502020204030204" pitchFamily="34" charset="0"/>
        <a:ea typeface="ＭＳ Ｐゴシック" panose="020B0600070205080204" pitchFamily="34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Source Sans Pro" panose="020F0502020204030204" pitchFamily="34" charset="0"/>
        <a:ea typeface="ＭＳ Ｐゴシック" panose="020B0600070205080204" pitchFamily="34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Source Sans Pro" panose="020F050202020403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Source Sans Pro" panose="020F050202020403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Source Sans Pro" panose="020F050202020403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Source Sans Pro" panose="020F050202020403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Source Sans Pro" panose="020F050202020403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AB00"/>
    <a:srgbClr val="FF6C00"/>
    <a:srgbClr val="595A59"/>
    <a:srgbClr val="FFFFFF"/>
    <a:srgbClr val="FFFF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59854FB-5B4D-744F-8F90-940A1C13CC3A}" v="59" dt="2020-03-23T13:04:03.69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42"/>
    <p:restoredTop sz="95997"/>
  </p:normalViewPr>
  <p:slideViewPr>
    <p:cSldViewPr snapToGrid="0" snapToObjects="1">
      <p:cViewPr varScale="1">
        <p:scale>
          <a:sx n="158" d="100"/>
          <a:sy n="158" d="100"/>
        </p:scale>
        <p:origin x="408" y="184"/>
      </p:cViewPr>
      <p:guideLst/>
    </p:cSldViewPr>
  </p:slideViewPr>
  <p:outlineViewPr>
    <p:cViewPr>
      <p:scale>
        <a:sx n="33" d="100"/>
        <a:sy n="33" d="100"/>
      </p:scale>
      <p:origin x="0" y="-1694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kash Levy" userId="0f662538-7453-45f3-952a-fc9f1a7c515e" providerId="ADAL" clId="{D59854FB-5B4D-744F-8F90-940A1C13CC3A}"/>
    <pc:docChg chg="undo custSel addSld delSld modSld">
      <pc:chgData name="Akash Levy" userId="0f662538-7453-45f3-952a-fc9f1a7c515e" providerId="ADAL" clId="{D59854FB-5B4D-744F-8F90-940A1C13CC3A}" dt="2020-03-23T13:04:55.623" v="738" actId="207"/>
      <pc:docMkLst>
        <pc:docMk/>
      </pc:docMkLst>
      <pc:sldChg chg="modSp">
        <pc:chgData name="Akash Levy" userId="0f662538-7453-45f3-952a-fc9f1a7c515e" providerId="ADAL" clId="{D59854FB-5B4D-744F-8F90-940A1C13CC3A}" dt="2020-03-07T03:50:59.531" v="11" actId="20577"/>
        <pc:sldMkLst>
          <pc:docMk/>
          <pc:sldMk cId="3803473210" sldId="273"/>
        </pc:sldMkLst>
        <pc:spChg chg="mod">
          <ac:chgData name="Akash Levy" userId="0f662538-7453-45f3-952a-fc9f1a7c515e" providerId="ADAL" clId="{D59854FB-5B4D-744F-8F90-940A1C13CC3A}" dt="2020-03-07T03:50:59.531" v="11" actId="20577"/>
          <ac:spMkLst>
            <pc:docMk/>
            <pc:sldMk cId="3803473210" sldId="273"/>
            <ac:spMk id="38" creationId="{7463D900-5442-2C4A-B534-D137EBD36B5D}"/>
          </ac:spMkLst>
        </pc:spChg>
      </pc:sldChg>
      <pc:sldChg chg="addSp modSp">
        <pc:chgData name="Akash Levy" userId="0f662538-7453-45f3-952a-fc9f1a7c515e" providerId="ADAL" clId="{D59854FB-5B4D-744F-8F90-940A1C13CC3A}" dt="2020-03-23T13:04:55.623" v="738" actId="207"/>
        <pc:sldMkLst>
          <pc:docMk/>
          <pc:sldMk cId="3032292065" sldId="291"/>
        </pc:sldMkLst>
        <pc:spChg chg="add mod">
          <ac:chgData name="Akash Levy" userId="0f662538-7453-45f3-952a-fc9f1a7c515e" providerId="ADAL" clId="{D59854FB-5B4D-744F-8F90-940A1C13CC3A}" dt="2020-03-10T23:24:57.082" v="315" actId="208"/>
          <ac:spMkLst>
            <pc:docMk/>
            <pc:sldMk cId="3032292065" sldId="291"/>
            <ac:spMk id="3" creationId="{C08CB2D7-5668-1549-AFA4-E321379CDD99}"/>
          </ac:spMkLst>
        </pc:spChg>
        <pc:graphicFrameChg chg="mod modGraphic">
          <ac:chgData name="Akash Levy" userId="0f662538-7453-45f3-952a-fc9f1a7c515e" providerId="ADAL" clId="{D59854FB-5B4D-744F-8F90-940A1C13CC3A}" dt="2020-03-23T13:04:55.623" v="738" actId="207"/>
          <ac:graphicFrameMkLst>
            <pc:docMk/>
            <pc:sldMk cId="3032292065" sldId="291"/>
            <ac:graphicFrameMk id="4" creationId="{E19D2BEE-4545-7345-9C55-C78DF1793DE6}"/>
          </ac:graphicFrameMkLst>
        </pc:graphicFrameChg>
        <pc:cxnChg chg="add mod">
          <ac:chgData name="Akash Levy" userId="0f662538-7453-45f3-952a-fc9f1a7c515e" providerId="ADAL" clId="{D59854FB-5B4D-744F-8F90-940A1C13CC3A}" dt="2020-03-10T23:24:49.468" v="314" actId="208"/>
          <ac:cxnSpMkLst>
            <pc:docMk/>
            <pc:sldMk cId="3032292065" sldId="291"/>
            <ac:cxnSpMk id="6" creationId="{7C9890ED-3FC3-4C42-B82F-16AA25BC8A1A}"/>
          </ac:cxnSpMkLst>
        </pc:cxnChg>
        <pc:cxnChg chg="add mod">
          <ac:chgData name="Akash Levy" userId="0f662538-7453-45f3-952a-fc9f1a7c515e" providerId="ADAL" clId="{D59854FB-5B4D-744F-8F90-940A1C13CC3A}" dt="2020-03-10T23:24:49.468" v="314" actId="208"/>
          <ac:cxnSpMkLst>
            <pc:docMk/>
            <pc:sldMk cId="3032292065" sldId="291"/>
            <ac:cxnSpMk id="8" creationId="{13574176-10C1-7142-B967-EB39B062ED59}"/>
          </ac:cxnSpMkLst>
        </pc:cxnChg>
      </pc:sldChg>
      <pc:sldChg chg="del">
        <pc:chgData name="Akash Levy" userId="0f662538-7453-45f3-952a-fc9f1a7c515e" providerId="ADAL" clId="{D59854FB-5B4D-744F-8F90-940A1C13CC3A}" dt="2020-03-07T03:55:50.354" v="12" actId="2696"/>
        <pc:sldMkLst>
          <pc:docMk/>
          <pc:sldMk cId="871457604" sldId="297"/>
        </pc:sldMkLst>
      </pc:sldChg>
      <pc:sldChg chg="del">
        <pc:chgData name="Akash Levy" userId="0f662538-7453-45f3-952a-fc9f1a7c515e" providerId="ADAL" clId="{D59854FB-5B4D-744F-8F90-940A1C13CC3A}" dt="2020-03-07T03:55:50.385" v="13" actId="2696"/>
        <pc:sldMkLst>
          <pc:docMk/>
          <pc:sldMk cId="227124103" sldId="302"/>
        </pc:sldMkLst>
      </pc:sldChg>
      <pc:sldChg chg="modSp">
        <pc:chgData name="Akash Levy" userId="0f662538-7453-45f3-952a-fc9f1a7c515e" providerId="ADAL" clId="{D59854FB-5B4D-744F-8F90-940A1C13CC3A}" dt="2020-03-10T23:28:09.196" v="617" actId="113"/>
        <pc:sldMkLst>
          <pc:docMk/>
          <pc:sldMk cId="3088278319" sldId="307"/>
        </pc:sldMkLst>
        <pc:spChg chg="mod">
          <ac:chgData name="Akash Levy" userId="0f662538-7453-45f3-952a-fc9f1a7c515e" providerId="ADAL" clId="{D59854FB-5B4D-744F-8F90-940A1C13CC3A}" dt="2020-03-10T23:28:09.196" v="617" actId="113"/>
          <ac:spMkLst>
            <pc:docMk/>
            <pc:sldMk cId="3088278319" sldId="307"/>
            <ac:spMk id="5" creationId="{E64BA662-8E3F-2F46-A2ED-B9E18DEF5717}"/>
          </ac:spMkLst>
        </pc:spChg>
      </pc:sldChg>
      <pc:sldChg chg="modSp add">
        <pc:chgData name="Akash Levy" userId="0f662538-7453-45f3-952a-fc9f1a7c515e" providerId="ADAL" clId="{D59854FB-5B4D-744F-8F90-940A1C13CC3A}" dt="2020-03-10T17:26:59.864" v="49" actId="20577"/>
        <pc:sldMkLst>
          <pc:docMk/>
          <pc:sldMk cId="2929533654" sldId="1016"/>
        </pc:sldMkLst>
        <pc:spChg chg="mod">
          <ac:chgData name="Akash Levy" userId="0f662538-7453-45f3-952a-fc9f1a7c515e" providerId="ADAL" clId="{D59854FB-5B4D-744F-8F90-940A1C13CC3A}" dt="2020-03-10T17:26:59.864" v="49" actId="20577"/>
          <ac:spMkLst>
            <pc:docMk/>
            <pc:sldMk cId="2929533654" sldId="1016"/>
            <ac:spMk id="4" creationId="{4F456CC7-FAD6-4A5B-8885-0DB45ED31942}"/>
          </ac:spMkLst>
        </pc:spChg>
      </pc:sldChg>
      <pc:sldChg chg="modSp add">
        <pc:chgData name="Akash Levy" userId="0f662538-7453-45f3-952a-fc9f1a7c515e" providerId="ADAL" clId="{D59854FB-5B4D-744F-8F90-940A1C13CC3A}" dt="2020-03-10T17:27:02.886" v="50" actId="20577"/>
        <pc:sldMkLst>
          <pc:docMk/>
          <pc:sldMk cId="3700248667" sldId="1067"/>
        </pc:sldMkLst>
        <pc:spChg chg="mod">
          <ac:chgData name="Akash Levy" userId="0f662538-7453-45f3-952a-fc9f1a7c515e" providerId="ADAL" clId="{D59854FB-5B4D-744F-8F90-940A1C13CC3A}" dt="2020-03-10T17:27:02.886" v="50" actId="20577"/>
          <ac:spMkLst>
            <pc:docMk/>
            <pc:sldMk cId="3700248667" sldId="1067"/>
            <ac:spMk id="4" creationId="{C67339B7-B054-451E-B880-17DA60283889}"/>
          </ac:spMkLst>
        </pc:sp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hyperlink" Target="http://www.newdesignfile.com/post_server-folder-icon_308852/" TargetMode="External"/><Relationship Id="rId3" Type="http://schemas.openxmlformats.org/officeDocument/2006/relationships/image" Target="../media/image5.png"/><Relationship Id="rId7" Type="http://schemas.openxmlformats.org/officeDocument/2006/relationships/image" Target="../media/image7.jpeg"/><Relationship Id="rId2" Type="http://schemas.openxmlformats.org/officeDocument/2006/relationships/hyperlink" Target="http://www.publicdomainpictures.net/view-image.php?image=75290&amp;picture=microscope-silhouette-clipart" TargetMode="External"/><Relationship Id="rId1" Type="http://schemas.openxmlformats.org/officeDocument/2006/relationships/image" Target="../media/image4.jpeg"/><Relationship Id="rId6" Type="http://schemas.openxmlformats.org/officeDocument/2006/relationships/hyperlink" Target="http://webdental.wordpress.com/2010/11/22/encuesta-online/" TargetMode="External"/><Relationship Id="rId5" Type="http://schemas.openxmlformats.org/officeDocument/2006/relationships/image" Target="../media/image6.jpeg"/><Relationship Id="rId4" Type="http://schemas.openxmlformats.org/officeDocument/2006/relationships/hyperlink" Target="https://en.wikipedia.org/wiki/Mathematical_optimization" TargetMode="External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hyperlink" Target="http://www.newdesignfile.com/post_server-folder-icon_308852/" TargetMode="External"/><Relationship Id="rId3" Type="http://schemas.openxmlformats.org/officeDocument/2006/relationships/image" Target="../media/image5.png"/><Relationship Id="rId7" Type="http://schemas.openxmlformats.org/officeDocument/2006/relationships/image" Target="../media/image7.jpeg"/><Relationship Id="rId2" Type="http://schemas.openxmlformats.org/officeDocument/2006/relationships/hyperlink" Target="http://www.publicdomainpictures.net/view-image.php?image=75290&amp;picture=microscope-silhouette-clipart" TargetMode="External"/><Relationship Id="rId1" Type="http://schemas.openxmlformats.org/officeDocument/2006/relationships/image" Target="../media/image4.jpeg"/><Relationship Id="rId6" Type="http://schemas.openxmlformats.org/officeDocument/2006/relationships/hyperlink" Target="http://webdental.wordpress.com/2010/11/22/encuesta-online/" TargetMode="External"/><Relationship Id="rId5" Type="http://schemas.openxmlformats.org/officeDocument/2006/relationships/image" Target="../media/image6.jpeg"/><Relationship Id="rId4" Type="http://schemas.openxmlformats.org/officeDocument/2006/relationships/hyperlink" Target="https://en.wikipedia.org/wiki/Mathematical_optimization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9DCD96B-1CB4-4444-9BDD-6D4474ABA551}" type="doc">
      <dgm:prSet loTypeId="urn:microsoft.com/office/officeart/2005/8/layout/pList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E448896-0B61-0443-B1D8-E5A262958848}">
      <dgm:prSet phldrT="[Text]"/>
      <dgm:spPr/>
      <dgm:t>
        <a:bodyPr/>
        <a:lstStyle/>
        <a:p>
          <a:r>
            <a:rPr lang="en-US" dirty="0"/>
            <a:t>Process Flow Development</a:t>
          </a:r>
        </a:p>
      </dgm:t>
    </dgm:pt>
    <dgm:pt modelId="{5BEFCD79-4B81-7049-A189-669EB4F49BE9}" type="parTrans" cxnId="{476E66C6-ECB6-EF42-90F4-53E8B7E80CB8}">
      <dgm:prSet/>
      <dgm:spPr/>
      <dgm:t>
        <a:bodyPr/>
        <a:lstStyle/>
        <a:p>
          <a:endParaRPr lang="en-US"/>
        </a:p>
      </dgm:t>
    </dgm:pt>
    <dgm:pt modelId="{17DB2A41-CD4D-3E49-B265-550BA5CA89CF}" type="sibTrans" cxnId="{476E66C6-ECB6-EF42-90F4-53E8B7E80CB8}">
      <dgm:prSet/>
      <dgm:spPr/>
      <dgm:t>
        <a:bodyPr/>
        <a:lstStyle/>
        <a:p>
          <a:endParaRPr lang="en-US"/>
        </a:p>
      </dgm:t>
    </dgm:pt>
    <dgm:pt modelId="{40661738-36FB-D94B-9B6F-9D0708EA0D02}">
      <dgm:prSet phldrT="[Text]"/>
      <dgm:spPr/>
      <dgm:t>
        <a:bodyPr/>
        <a:lstStyle/>
        <a:p>
          <a:r>
            <a:rPr lang="en-US" dirty="0"/>
            <a:t>Parameter Optimization</a:t>
          </a:r>
        </a:p>
      </dgm:t>
    </dgm:pt>
    <dgm:pt modelId="{D2E814DB-BE8C-D347-A772-A0451F2B3B34}" type="parTrans" cxnId="{471212F5-8FE3-2F49-A663-E6CE52F819BF}">
      <dgm:prSet/>
      <dgm:spPr/>
      <dgm:t>
        <a:bodyPr/>
        <a:lstStyle/>
        <a:p>
          <a:endParaRPr lang="en-US"/>
        </a:p>
      </dgm:t>
    </dgm:pt>
    <dgm:pt modelId="{1CE02477-9B7B-F649-ADBD-24BEFB61A198}" type="sibTrans" cxnId="{471212F5-8FE3-2F49-A663-E6CE52F819BF}">
      <dgm:prSet/>
      <dgm:spPr/>
      <dgm:t>
        <a:bodyPr/>
        <a:lstStyle/>
        <a:p>
          <a:endParaRPr lang="en-US"/>
        </a:p>
      </dgm:t>
    </dgm:pt>
    <dgm:pt modelId="{CD845EFB-8AA4-3F4E-9AF0-2ED675825E38}">
      <dgm:prSet phldrT="[Text]"/>
      <dgm:spPr/>
      <dgm:t>
        <a:bodyPr/>
        <a:lstStyle/>
        <a:p>
          <a:r>
            <a:rPr lang="en-US" dirty="0"/>
            <a:t>Comprehensive Documentation</a:t>
          </a:r>
        </a:p>
      </dgm:t>
    </dgm:pt>
    <dgm:pt modelId="{5CA2FA12-DF8D-A245-A02E-FD906E1D62AF}" type="parTrans" cxnId="{6BD62400-71BE-A440-8D2A-4F87D7C40E68}">
      <dgm:prSet/>
      <dgm:spPr/>
      <dgm:t>
        <a:bodyPr/>
        <a:lstStyle/>
        <a:p>
          <a:endParaRPr lang="en-US"/>
        </a:p>
      </dgm:t>
    </dgm:pt>
    <dgm:pt modelId="{5EF0DA96-6C32-BD49-A530-9BE3E42B24E1}" type="sibTrans" cxnId="{6BD62400-71BE-A440-8D2A-4F87D7C40E68}">
      <dgm:prSet/>
      <dgm:spPr/>
      <dgm:t>
        <a:bodyPr/>
        <a:lstStyle/>
        <a:p>
          <a:endParaRPr lang="en-US"/>
        </a:p>
      </dgm:t>
    </dgm:pt>
    <dgm:pt modelId="{CD1986FB-3A63-B74E-9F00-5F3C6D2DB2E2}">
      <dgm:prSet phldrT="[Text]"/>
      <dgm:spPr/>
      <dgm:t>
        <a:bodyPr/>
        <a:lstStyle/>
        <a:p>
          <a:r>
            <a:rPr lang="en-US" dirty="0"/>
            <a:t>SNF Database</a:t>
          </a:r>
        </a:p>
      </dgm:t>
    </dgm:pt>
    <dgm:pt modelId="{261465E0-D5EA-EB4E-B93D-95D674C374E8}" type="parTrans" cxnId="{06022033-0BAD-6F48-8B44-9BF542CFCC3B}">
      <dgm:prSet/>
      <dgm:spPr/>
      <dgm:t>
        <a:bodyPr/>
        <a:lstStyle/>
        <a:p>
          <a:endParaRPr lang="en-US"/>
        </a:p>
      </dgm:t>
    </dgm:pt>
    <dgm:pt modelId="{58C6D613-0C32-894A-B3C6-CABA6C33A37B}" type="sibTrans" cxnId="{06022033-0BAD-6F48-8B44-9BF542CFCC3B}">
      <dgm:prSet/>
      <dgm:spPr/>
      <dgm:t>
        <a:bodyPr/>
        <a:lstStyle/>
        <a:p>
          <a:endParaRPr lang="en-US"/>
        </a:p>
      </dgm:t>
    </dgm:pt>
    <dgm:pt modelId="{1397A005-5C7D-0647-BA66-D67C5F1206B0}" type="pres">
      <dgm:prSet presAssocID="{B9DCD96B-1CB4-4444-9BDD-6D4474ABA551}" presName="Name0" presStyleCnt="0">
        <dgm:presLayoutVars>
          <dgm:dir/>
          <dgm:resizeHandles val="exact"/>
        </dgm:presLayoutVars>
      </dgm:prSet>
      <dgm:spPr/>
    </dgm:pt>
    <dgm:pt modelId="{2445338B-8DBD-9D45-9A72-72BD0DB2AFAF}" type="pres">
      <dgm:prSet presAssocID="{9E448896-0B61-0443-B1D8-E5A262958848}" presName="compNode" presStyleCnt="0"/>
      <dgm:spPr/>
    </dgm:pt>
    <dgm:pt modelId="{E133D9AA-71F9-0147-AD58-CCAF90C68E16}" type="pres">
      <dgm:prSet presAssocID="{9E448896-0B61-0443-B1D8-E5A262958848}" presName="pict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/>
              </a:ext>
              <a:ext uri="{837473B0-CC2E-450A-ABE3-18F120FF3D39}">
                <a1611:picAttrSrcUrl xmlns:a1611="http://schemas.microsoft.com/office/drawing/2016/11/main" r:i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icroscope Silhouette Clipart Free Stock Photo - Public Domain Pictures"/>
        </a:ext>
      </dgm:extLst>
    </dgm:pt>
    <dgm:pt modelId="{30C46069-8FC7-504E-A21A-059FB43AB1CD}" type="pres">
      <dgm:prSet presAssocID="{9E448896-0B61-0443-B1D8-E5A262958848}" presName="textRect" presStyleLbl="revTx" presStyleIdx="0" presStyleCnt="4">
        <dgm:presLayoutVars>
          <dgm:bulletEnabled val="1"/>
        </dgm:presLayoutVars>
      </dgm:prSet>
      <dgm:spPr/>
    </dgm:pt>
    <dgm:pt modelId="{EE33C8C4-29E0-E04A-86CB-52961919F216}" type="pres">
      <dgm:prSet presAssocID="{17DB2A41-CD4D-3E49-B265-550BA5CA89CF}" presName="sibTrans" presStyleLbl="sibTrans2D1" presStyleIdx="0" presStyleCnt="0"/>
      <dgm:spPr/>
    </dgm:pt>
    <dgm:pt modelId="{29E05418-AD29-6443-A8F0-ABC44AF07DF9}" type="pres">
      <dgm:prSet presAssocID="{40661738-36FB-D94B-9B6F-9D0708EA0D02}" presName="compNode" presStyleCnt="0"/>
      <dgm:spPr/>
    </dgm:pt>
    <dgm:pt modelId="{CE34268B-B165-DE4F-B33C-B07C9FF19B52}" type="pres">
      <dgm:prSet presAssocID="{40661738-36FB-D94B-9B6F-9D0708EA0D02}" presName="pict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 t="-8000" b="-8000"/>
          </a:stretch>
        </a:blipFill>
      </dgm:spPr>
      <dgm:extLst>
        <a:ext uri="{E40237B7-FDA0-4F09-8148-C483321AD2D9}">
          <dgm14:cNvPr xmlns:dgm14="http://schemas.microsoft.com/office/drawing/2010/diagram" id="0" name="" descr="Mathematical optimization - Wikipedia"/>
        </a:ext>
      </dgm:extLst>
    </dgm:pt>
    <dgm:pt modelId="{D77A0679-BF88-054E-A008-D4B8A9A1B24B}" type="pres">
      <dgm:prSet presAssocID="{40661738-36FB-D94B-9B6F-9D0708EA0D02}" presName="textRect" presStyleLbl="revTx" presStyleIdx="1" presStyleCnt="4">
        <dgm:presLayoutVars>
          <dgm:bulletEnabled val="1"/>
        </dgm:presLayoutVars>
      </dgm:prSet>
      <dgm:spPr/>
    </dgm:pt>
    <dgm:pt modelId="{AC618CC3-DC1B-A64C-A2CF-1E1AAB679EC5}" type="pres">
      <dgm:prSet presAssocID="{1CE02477-9B7B-F649-ADBD-24BEFB61A198}" presName="sibTrans" presStyleLbl="sibTrans2D1" presStyleIdx="0" presStyleCnt="0"/>
      <dgm:spPr/>
    </dgm:pt>
    <dgm:pt modelId="{F9756F67-DD2D-1A47-B757-D89A7FAED93B}" type="pres">
      <dgm:prSet presAssocID="{CD845EFB-8AA4-3F4E-9AF0-2ED675825E38}" presName="compNode" presStyleCnt="0"/>
      <dgm:spPr/>
    </dgm:pt>
    <dgm:pt modelId="{ABF62374-3728-8343-9B22-97E0F2C70C8C}" type="pres">
      <dgm:prSet presAssocID="{CD845EFB-8AA4-3F4E-9AF0-2ED675825E38}" presName="pict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Encuesta Online | webdental.cl | Portal Odontologico | Comunidad de Odontologia | Odontologia ..."/>
        </a:ext>
      </dgm:extLst>
    </dgm:pt>
    <dgm:pt modelId="{6156EC48-A256-7640-9EF1-D08320430EF6}" type="pres">
      <dgm:prSet presAssocID="{CD845EFB-8AA4-3F4E-9AF0-2ED675825E38}" presName="textRect" presStyleLbl="revTx" presStyleIdx="2" presStyleCnt="4">
        <dgm:presLayoutVars>
          <dgm:bulletEnabled val="1"/>
        </dgm:presLayoutVars>
      </dgm:prSet>
      <dgm:spPr/>
    </dgm:pt>
    <dgm:pt modelId="{0822B314-165B-D244-BF84-A2CE2410C48D}" type="pres">
      <dgm:prSet presAssocID="{5EF0DA96-6C32-BD49-A530-9BE3E42B24E1}" presName="sibTrans" presStyleLbl="sibTrans2D1" presStyleIdx="0" presStyleCnt="0"/>
      <dgm:spPr/>
    </dgm:pt>
    <dgm:pt modelId="{43A191D8-2343-614A-A41A-53A622A4C96D}" type="pres">
      <dgm:prSet presAssocID="{CD1986FB-3A63-B74E-9F00-5F3C6D2DB2E2}" presName="compNode" presStyleCnt="0"/>
      <dgm:spPr/>
    </dgm:pt>
    <dgm:pt modelId="{AFF656E9-4740-9349-AAFE-13DF5C6B7CDD}" type="pres">
      <dgm:prSet presAssocID="{CD1986FB-3A63-B74E-9F00-5F3C6D2DB2E2}" presName="pictRect" presStyleLbl="node1" presStyleIdx="3" presStyleCnt="4" custLinFactNeighborY="631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10 Server Folder Icon Images - Download File Server Icon, Server Icon Vector and Wood Folder ..."/>
        </a:ext>
      </dgm:extLst>
    </dgm:pt>
    <dgm:pt modelId="{60709805-8A73-224B-9856-91CEA0C99D7B}" type="pres">
      <dgm:prSet presAssocID="{CD1986FB-3A63-B74E-9F00-5F3C6D2DB2E2}" presName="textRect" presStyleLbl="revTx" presStyleIdx="3" presStyleCnt="4" custScaleX="80394">
        <dgm:presLayoutVars>
          <dgm:bulletEnabled val="1"/>
        </dgm:presLayoutVars>
      </dgm:prSet>
      <dgm:spPr/>
    </dgm:pt>
  </dgm:ptLst>
  <dgm:cxnLst>
    <dgm:cxn modelId="{6BD62400-71BE-A440-8D2A-4F87D7C40E68}" srcId="{B9DCD96B-1CB4-4444-9BDD-6D4474ABA551}" destId="{CD845EFB-8AA4-3F4E-9AF0-2ED675825E38}" srcOrd="2" destOrd="0" parTransId="{5CA2FA12-DF8D-A245-A02E-FD906E1D62AF}" sibTransId="{5EF0DA96-6C32-BD49-A530-9BE3E42B24E1}"/>
    <dgm:cxn modelId="{19BA6004-50F7-F94A-86BD-64407F8DB37C}" type="presOf" srcId="{1CE02477-9B7B-F649-ADBD-24BEFB61A198}" destId="{AC618CC3-DC1B-A64C-A2CF-1E1AAB679EC5}" srcOrd="0" destOrd="0" presId="urn:microsoft.com/office/officeart/2005/8/layout/pList1"/>
    <dgm:cxn modelId="{06022033-0BAD-6F48-8B44-9BF542CFCC3B}" srcId="{B9DCD96B-1CB4-4444-9BDD-6D4474ABA551}" destId="{CD1986FB-3A63-B74E-9F00-5F3C6D2DB2E2}" srcOrd="3" destOrd="0" parTransId="{261465E0-D5EA-EB4E-B93D-95D674C374E8}" sibTransId="{58C6D613-0C32-894A-B3C6-CABA6C33A37B}"/>
    <dgm:cxn modelId="{031C7F59-701B-884B-87AC-78161E587D5B}" type="presOf" srcId="{40661738-36FB-D94B-9B6F-9D0708EA0D02}" destId="{D77A0679-BF88-054E-A008-D4B8A9A1B24B}" srcOrd="0" destOrd="0" presId="urn:microsoft.com/office/officeart/2005/8/layout/pList1"/>
    <dgm:cxn modelId="{E9E9666D-6FBD-1144-87B8-5076556362B0}" type="presOf" srcId="{CD1986FB-3A63-B74E-9F00-5F3C6D2DB2E2}" destId="{60709805-8A73-224B-9856-91CEA0C99D7B}" srcOrd="0" destOrd="0" presId="urn:microsoft.com/office/officeart/2005/8/layout/pList1"/>
    <dgm:cxn modelId="{1FF58478-DD75-FB4B-93A0-EBA62B7FE10E}" type="presOf" srcId="{B9DCD96B-1CB4-4444-9BDD-6D4474ABA551}" destId="{1397A005-5C7D-0647-BA66-D67C5F1206B0}" srcOrd="0" destOrd="0" presId="urn:microsoft.com/office/officeart/2005/8/layout/pList1"/>
    <dgm:cxn modelId="{957B15A3-B6E8-EF42-BBC2-CE1B15294BB6}" type="presOf" srcId="{9E448896-0B61-0443-B1D8-E5A262958848}" destId="{30C46069-8FC7-504E-A21A-059FB43AB1CD}" srcOrd="0" destOrd="0" presId="urn:microsoft.com/office/officeart/2005/8/layout/pList1"/>
    <dgm:cxn modelId="{A3EDEFBB-7FE7-A646-9300-E50C00A2A956}" type="presOf" srcId="{5EF0DA96-6C32-BD49-A530-9BE3E42B24E1}" destId="{0822B314-165B-D244-BF84-A2CE2410C48D}" srcOrd="0" destOrd="0" presId="urn:microsoft.com/office/officeart/2005/8/layout/pList1"/>
    <dgm:cxn modelId="{476E66C6-ECB6-EF42-90F4-53E8B7E80CB8}" srcId="{B9DCD96B-1CB4-4444-9BDD-6D4474ABA551}" destId="{9E448896-0B61-0443-B1D8-E5A262958848}" srcOrd="0" destOrd="0" parTransId="{5BEFCD79-4B81-7049-A189-669EB4F49BE9}" sibTransId="{17DB2A41-CD4D-3E49-B265-550BA5CA89CF}"/>
    <dgm:cxn modelId="{BA9761DA-A9B9-1C40-A4B3-1A0FC7419EDA}" type="presOf" srcId="{CD845EFB-8AA4-3F4E-9AF0-2ED675825E38}" destId="{6156EC48-A256-7640-9EF1-D08320430EF6}" srcOrd="0" destOrd="0" presId="urn:microsoft.com/office/officeart/2005/8/layout/pList1"/>
    <dgm:cxn modelId="{471212F5-8FE3-2F49-A663-E6CE52F819BF}" srcId="{B9DCD96B-1CB4-4444-9BDD-6D4474ABA551}" destId="{40661738-36FB-D94B-9B6F-9D0708EA0D02}" srcOrd="1" destOrd="0" parTransId="{D2E814DB-BE8C-D347-A772-A0451F2B3B34}" sibTransId="{1CE02477-9B7B-F649-ADBD-24BEFB61A198}"/>
    <dgm:cxn modelId="{B97B27FF-EA86-8248-BD51-7244BF203D6D}" type="presOf" srcId="{17DB2A41-CD4D-3E49-B265-550BA5CA89CF}" destId="{EE33C8C4-29E0-E04A-86CB-52961919F216}" srcOrd="0" destOrd="0" presId="urn:microsoft.com/office/officeart/2005/8/layout/pList1"/>
    <dgm:cxn modelId="{85A7383F-9319-7A44-9556-F947AAEA80F3}" type="presParOf" srcId="{1397A005-5C7D-0647-BA66-D67C5F1206B0}" destId="{2445338B-8DBD-9D45-9A72-72BD0DB2AFAF}" srcOrd="0" destOrd="0" presId="urn:microsoft.com/office/officeart/2005/8/layout/pList1"/>
    <dgm:cxn modelId="{FDE2EFAE-05CD-484F-9774-22EB0FD72482}" type="presParOf" srcId="{2445338B-8DBD-9D45-9A72-72BD0DB2AFAF}" destId="{E133D9AA-71F9-0147-AD58-CCAF90C68E16}" srcOrd="0" destOrd="0" presId="urn:microsoft.com/office/officeart/2005/8/layout/pList1"/>
    <dgm:cxn modelId="{46230F03-5662-C041-8172-29CBBC0568A5}" type="presParOf" srcId="{2445338B-8DBD-9D45-9A72-72BD0DB2AFAF}" destId="{30C46069-8FC7-504E-A21A-059FB43AB1CD}" srcOrd="1" destOrd="0" presId="urn:microsoft.com/office/officeart/2005/8/layout/pList1"/>
    <dgm:cxn modelId="{2BCA398C-CD91-9447-B072-F9600035225E}" type="presParOf" srcId="{1397A005-5C7D-0647-BA66-D67C5F1206B0}" destId="{EE33C8C4-29E0-E04A-86CB-52961919F216}" srcOrd="1" destOrd="0" presId="urn:microsoft.com/office/officeart/2005/8/layout/pList1"/>
    <dgm:cxn modelId="{3B1A6A70-2A5F-314B-A065-241916A88F3A}" type="presParOf" srcId="{1397A005-5C7D-0647-BA66-D67C5F1206B0}" destId="{29E05418-AD29-6443-A8F0-ABC44AF07DF9}" srcOrd="2" destOrd="0" presId="urn:microsoft.com/office/officeart/2005/8/layout/pList1"/>
    <dgm:cxn modelId="{EAA791FA-E0D4-6348-B991-241E7A13385E}" type="presParOf" srcId="{29E05418-AD29-6443-A8F0-ABC44AF07DF9}" destId="{CE34268B-B165-DE4F-B33C-B07C9FF19B52}" srcOrd="0" destOrd="0" presId="urn:microsoft.com/office/officeart/2005/8/layout/pList1"/>
    <dgm:cxn modelId="{2500C367-469C-B844-90F9-10D90F7ADE14}" type="presParOf" srcId="{29E05418-AD29-6443-A8F0-ABC44AF07DF9}" destId="{D77A0679-BF88-054E-A008-D4B8A9A1B24B}" srcOrd="1" destOrd="0" presId="urn:microsoft.com/office/officeart/2005/8/layout/pList1"/>
    <dgm:cxn modelId="{8F7DC26C-EA94-4543-BE94-5F84E83A76AF}" type="presParOf" srcId="{1397A005-5C7D-0647-BA66-D67C5F1206B0}" destId="{AC618CC3-DC1B-A64C-A2CF-1E1AAB679EC5}" srcOrd="3" destOrd="0" presId="urn:microsoft.com/office/officeart/2005/8/layout/pList1"/>
    <dgm:cxn modelId="{A61A9AF1-9950-9046-BFD7-8F91431212BB}" type="presParOf" srcId="{1397A005-5C7D-0647-BA66-D67C5F1206B0}" destId="{F9756F67-DD2D-1A47-B757-D89A7FAED93B}" srcOrd="4" destOrd="0" presId="urn:microsoft.com/office/officeart/2005/8/layout/pList1"/>
    <dgm:cxn modelId="{10050352-DFFA-194B-94DF-77CAE26967F2}" type="presParOf" srcId="{F9756F67-DD2D-1A47-B757-D89A7FAED93B}" destId="{ABF62374-3728-8343-9B22-97E0F2C70C8C}" srcOrd="0" destOrd="0" presId="urn:microsoft.com/office/officeart/2005/8/layout/pList1"/>
    <dgm:cxn modelId="{CBDDC7D6-203D-E54F-B983-96378DC94B00}" type="presParOf" srcId="{F9756F67-DD2D-1A47-B757-D89A7FAED93B}" destId="{6156EC48-A256-7640-9EF1-D08320430EF6}" srcOrd="1" destOrd="0" presId="urn:microsoft.com/office/officeart/2005/8/layout/pList1"/>
    <dgm:cxn modelId="{DA502AB0-2D5F-6447-9AF7-99462B7D6F32}" type="presParOf" srcId="{1397A005-5C7D-0647-BA66-D67C5F1206B0}" destId="{0822B314-165B-D244-BF84-A2CE2410C48D}" srcOrd="5" destOrd="0" presId="urn:microsoft.com/office/officeart/2005/8/layout/pList1"/>
    <dgm:cxn modelId="{6A186FC6-8955-774C-AD3C-7A712B4E2237}" type="presParOf" srcId="{1397A005-5C7D-0647-BA66-D67C5F1206B0}" destId="{43A191D8-2343-614A-A41A-53A622A4C96D}" srcOrd="6" destOrd="0" presId="urn:microsoft.com/office/officeart/2005/8/layout/pList1"/>
    <dgm:cxn modelId="{87C65B90-DA51-F343-8BC3-DFB7FFACF078}" type="presParOf" srcId="{43A191D8-2343-614A-A41A-53A622A4C96D}" destId="{AFF656E9-4740-9349-AAFE-13DF5C6B7CDD}" srcOrd="0" destOrd="0" presId="urn:microsoft.com/office/officeart/2005/8/layout/pList1"/>
    <dgm:cxn modelId="{A48C92CE-43F1-0E4D-A8DF-B11B7CE5B1F4}" type="presParOf" srcId="{43A191D8-2343-614A-A41A-53A622A4C96D}" destId="{60709805-8A73-224B-9856-91CEA0C99D7B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56B70B3-F2B7-4E68-9D8C-1CE1C2E95B9D}" type="doc">
      <dgm:prSet loTypeId="urn:microsoft.com/office/officeart/2005/8/layout/process4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D70D38D-B4E3-42DB-84FE-ACFDE0B685EB}">
      <dgm:prSet phldrT="[Text]"/>
      <dgm:spPr>
        <a:solidFill>
          <a:srgbClr val="00B0F0"/>
        </a:solidFill>
      </dgm:spPr>
      <dgm:t>
        <a:bodyPr/>
        <a:lstStyle/>
        <a:p>
          <a:r>
            <a:rPr lang="en-US" dirty="0"/>
            <a:t>Contact Pads for Probing</a:t>
          </a:r>
        </a:p>
      </dgm:t>
    </dgm:pt>
    <dgm:pt modelId="{1BFE4C7F-89A2-44B2-9107-1E9501698497}" type="parTrans" cxnId="{6D98BB8B-5870-436B-ACDC-ADAD2A84A9D0}">
      <dgm:prSet/>
      <dgm:spPr/>
      <dgm:t>
        <a:bodyPr/>
        <a:lstStyle/>
        <a:p>
          <a:endParaRPr lang="en-US"/>
        </a:p>
      </dgm:t>
    </dgm:pt>
    <dgm:pt modelId="{5C95A029-03B5-42EA-B940-1329546A0EF1}" type="sibTrans" cxnId="{6D98BB8B-5870-436B-ACDC-ADAD2A84A9D0}">
      <dgm:prSet/>
      <dgm:spPr/>
      <dgm:t>
        <a:bodyPr/>
        <a:lstStyle/>
        <a:p>
          <a:endParaRPr lang="en-US"/>
        </a:p>
      </dgm:t>
    </dgm:pt>
    <dgm:pt modelId="{B7E7D6A4-AB8E-4672-AFAA-64FDCDBC9AB6}">
      <dgm:prSet phldrT="[Text]"/>
      <dgm:spPr>
        <a:solidFill>
          <a:srgbClr val="00B0F0"/>
        </a:solidFill>
      </dgm:spPr>
      <dgm:t>
        <a:bodyPr/>
        <a:lstStyle/>
        <a:p>
          <a:r>
            <a:rPr lang="en-US" dirty="0"/>
            <a:t>Metal-MoS</a:t>
          </a:r>
          <a:r>
            <a:rPr lang="en-US" baseline="-25000" dirty="0"/>
            <a:t>2</a:t>
          </a:r>
          <a:r>
            <a:rPr lang="en-US" dirty="0"/>
            <a:t> Contact</a:t>
          </a:r>
        </a:p>
      </dgm:t>
    </dgm:pt>
    <dgm:pt modelId="{A680A6E5-1036-4FA9-9B0E-6F629783D168}" type="parTrans" cxnId="{5A1FA33D-EAAF-4F7C-8F08-4A61F1F16219}">
      <dgm:prSet/>
      <dgm:spPr/>
      <dgm:t>
        <a:bodyPr/>
        <a:lstStyle/>
        <a:p>
          <a:endParaRPr lang="en-US"/>
        </a:p>
      </dgm:t>
    </dgm:pt>
    <dgm:pt modelId="{1C1293B4-AE1B-4E38-B8C8-95051B0480DD}" type="sibTrans" cxnId="{5A1FA33D-EAAF-4F7C-8F08-4A61F1F16219}">
      <dgm:prSet/>
      <dgm:spPr/>
      <dgm:t>
        <a:bodyPr/>
        <a:lstStyle/>
        <a:p>
          <a:endParaRPr lang="en-US"/>
        </a:p>
      </dgm:t>
    </dgm:pt>
    <dgm:pt modelId="{2A472832-D561-41FA-8F91-34833F3C55D6}">
      <dgm:prSet phldrT="[Text]"/>
      <dgm:spPr>
        <a:solidFill>
          <a:srgbClr val="00B0F0"/>
        </a:solidFill>
      </dgm:spPr>
      <dgm:t>
        <a:bodyPr/>
        <a:lstStyle/>
        <a:p>
          <a:r>
            <a:rPr lang="en-US" dirty="0"/>
            <a:t>Channel Definition</a:t>
          </a:r>
        </a:p>
      </dgm:t>
    </dgm:pt>
    <dgm:pt modelId="{84A72E03-483D-4B95-BF09-507F8298FF73}" type="parTrans" cxnId="{392F0835-3396-432A-9DEE-CFD2A6EC962B}">
      <dgm:prSet/>
      <dgm:spPr/>
      <dgm:t>
        <a:bodyPr/>
        <a:lstStyle/>
        <a:p>
          <a:endParaRPr lang="en-US"/>
        </a:p>
      </dgm:t>
    </dgm:pt>
    <dgm:pt modelId="{F244557F-D473-4C6B-A3DD-FCE34DBAB61E}" type="sibTrans" cxnId="{392F0835-3396-432A-9DEE-CFD2A6EC962B}">
      <dgm:prSet/>
      <dgm:spPr/>
      <dgm:t>
        <a:bodyPr/>
        <a:lstStyle/>
        <a:p>
          <a:endParaRPr lang="en-US"/>
        </a:p>
      </dgm:t>
    </dgm:pt>
    <dgm:pt modelId="{12C62088-A82C-4ABE-B458-64188F30A365}">
      <dgm:prSet phldrT="[Text]"/>
      <dgm:spPr>
        <a:solidFill>
          <a:srgbClr val="00B0F0"/>
        </a:solidFill>
      </dgm:spPr>
      <dgm:t>
        <a:bodyPr/>
        <a:lstStyle/>
        <a:p>
          <a:r>
            <a:rPr lang="en-US" dirty="0"/>
            <a:t>Metal Gate Deposition</a:t>
          </a:r>
        </a:p>
      </dgm:t>
    </dgm:pt>
    <dgm:pt modelId="{9B9B6131-8C10-483C-AA72-C23923D46846}" type="parTrans" cxnId="{FC68A368-6FAB-4CCE-B22A-415B55DE1FB6}">
      <dgm:prSet/>
      <dgm:spPr/>
      <dgm:t>
        <a:bodyPr/>
        <a:lstStyle/>
        <a:p>
          <a:endParaRPr lang="en-US"/>
        </a:p>
      </dgm:t>
    </dgm:pt>
    <dgm:pt modelId="{80D4D0E4-DB7D-4773-819F-BB340550CDCC}" type="sibTrans" cxnId="{FC68A368-6FAB-4CCE-B22A-415B55DE1FB6}">
      <dgm:prSet/>
      <dgm:spPr/>
      <dgm:t>
        <a:bodyPr/>
        <a:lstStyle/>
        <a:p>
          <a:endParaRPr lang="en-US"/>
        </a:p>
      </dgm:t>
    </dgm:pt>
    <dgm:pt modelId="{895D8179-F334-4C10-9CE0-C3BB2C03B9F1}">
      <dgm:prSet phldrT="[Text]"/>
      <dgm:spPr>
        <a:solidFill>
          <a:srgbClr val="00B0F0"/>
        </a:solidFill>
      </dgm:spPr>
      <dgm:t>
        <a:bodyPr/>
        <a:lstStyle/>
        <a:p>
          <a:r>
            <a:rPr lang="en-US" dirty="0"/>
            <a:t>Etching through Oxide for Probing</a:t>
          </a:r>
        </a:p>
      </dgm:t>
    </dgm:pt>
    <dgm:pt modelId="{0CE3F3C6-A549-4A96-B46B-61915900BDE6}" type="parTrans" cxnId="{6E444B84-4780-40D7-BFF4-501BE88767B0}">
      <dgm:prSet/>
      <dgm:spPr/>
      <dgm:t>
        <a:bodyPr/>
        <a:lstStyle/>
        <a:p>
          <a:endParaRPr lang="en-US"/>
        </a:p>
      </dgm:t>
    </dgm:pt>
    <dgm:pt modelId="{83A09F9F-86F5-4015-B8ED-87339F080E93}" type="sibTrans" cxnId="{6E444B84-4780-40D7-BFF4-501BE88767B0}">
      <dgm:prSet/>
      <dgm:spPr/>
      <dgm:t>
        <a:bodyPr/>
        <a:lstStyle/>
        <a:p>
          <a:endParaRPr lang="en-US"/>
        </a:p>
      </dgm:t>
    </dgm:pt>
    <dgm:pt modelId="{89628995-6C43-41F8-AB74-4E60CFC95ED5}" type="pres">
      <dgm:prSet presAssocID="{F56B70B3-F2B7-4E68-9D8C-1CE1C2E95B9D}" presName="Name0" presStyleCnt="0">
        <dgm:presLayoutVars>
          <dgm:dir/>
          <dgm:animLvl val="lvl"/>
          <dgm:resizeHandles val="exact"/>
        </dgm:presLayoutVars>
      </dgm:prSet>
      <dgm:spPr/>
    </dgm:pt>
    <dgm:pt modelId="{DF4FAE3E-DA7B-46B2-ADED-ADD278A3EB96}" type="pres">
      <dgm:prSet presAssocID="{895D8179-F334-4C10-9CE0-C3BB2C03B9F1}" presName="boxAndChildren" presStyleCnt="0"/>
      <dgm:spPr/>
    </dgm:pt>
    <dgm:pt modelId="{4D814883-68D2-424D-9C77-DF1DA8D66F3C}" type="pres">
      <dgm:prSet presAssocID="{895D8179-F334-4C10-9CE0-C3BB2C03B9F1}" presName="parentTextBox" presStyleLbl="node1" presStyleIdx="0" presStyleCnt="5"/>
      <dgm:spPr/>
    </dgm:pt>
    <dgm:pt modelId="{70D18564-88CF-4E47-8C23-ECFE0CD2D3AD}" type="pres">
      <dgm:prSet presAssocID="{80D4D0E4-DB7D-4773-819F-BB340550CDCC}" presName="sp" presStyleCnt="0"/>
      <dgm:spPr/>
    </dgm:pt>
    <dgm:pt modelId="{7A2FA035-0016-4F14-806F-B3E09D81B00B}" type="pres">
      <dgm:prSet presAssocID="{12C62088-A82C-4ABE-B458-64188F30A365}" presName="arrowAndChildren" presStyleCnt="0"/>
      <dgm:spPr/>
    </dgm:pt>
    <dgm:pt modelId="{2E5B42A2-1712-4DA9-A66D-F39061250452}" type="pres">
      <dgm:prSet presAssocID="{12C62088-A82C-4ABE-B458-64188F30A365}" presName="parentTextArrow" presStyleLbl="node1" presStyleIdx="1" presStyleCnt="5"/>
      <dgm:spPr/>
    </dgm:pt>
    <dgm:pt modelId="{E956186E-AC56-4770-B5C6-66491591C709}" type="pres">
      <dgm:prSet presAssocID="{F244557F-D473-4C6B-A3DD-FCE34DBAB61E}" presName="sp" presStyleCnt="0"/>
      <dgm:spPr/>
    </dgm:pt>
    <dgm:pt modelId="{1010CD1A-A6EC-4317-B948-10D9CBDB714E}" type="pres">
      <dgm:prSet presAssocID="{2A472832-D561-41FA-8F91-34833F3C55D6}" presName="arrowAndChildren" presStyleCnt="0"/>
      <dgm:spPr/>
    </dgm:pt>
    <dgm:pt modelId="{FAA7CA8B-84B9-4526-B31C-A704BD2BD33F}" type="pres">
      <dgm:prSet presAssocID="{2A472832-D561-41FA-8F91-34833F3C55D6}" presName="parentTextArrow" presStyleLbl="node1" presStyleIdx="2" presStyleCnt="5"/>
      <dgm:spPr/>
    </dgm:pt>
    <dgm:pt modelId="{82CBD83A-91A7-476D-8784-1FA9E9892989}" type="pres">
      <dgm:prSet presAssocID="{1C1293B4-AE1B-4E38-B8C8-95051B0480DD}" presName="sp" presStyleCnt="0"/>
      <dgm:spPr/>
    </dgm:pt>
    <dgm:pt modelId="{814E56AB-A637-4130-8FD2-16060E1C30DE}" type="pres">
      <dgm:prSet presAssocID="{B7E7D6A4-AB8E-4672-AFAA-64FDCDBC9AB6}" presName="arrowAndChildren" presStyleCnt="0"/>
      <dgm:spPr/>
    </dgm:pt>
    <dgm:pt modelId="{97685D6A-FF3D-4566-A595-CE44D13F2DA3}" type="pres">
      <dgm:prSet presAssocID="{B7E7D6A4-AB8E-4672-AFAA-64FDCDBC9AB6}" presName="parentTextArrow" presStyleLbl="node1" presStyleIdx="3" presStyleCnt="5"/>
      <dgm:spPr/>
    </dgm:pt>
    <dgm:pt modelId="{81469709-E48F-490C-BB14-A8BD6B87B63A}" type="pres">
      <dgm:prSet presAssocID="{5C95A029-03B5-42EA-B940-1329546A0EF1}" presName="sp" presStyleCnt="0"/>
      <dgm:spPr/>
    </dgm:pt>
    <dgm:pt modelId="{ED3661D5-EB69-44FF-B230-6E75D0EFEEE7}" type="pres">
      <dgm:prSet presAssocID="{7D70D38D-B4E3-42DB-84FE-ACFDE0B685EB}" presName="arrowAndChildren" presStyleCnt="0"/>
      <dgm:spPr/>
    </dgm:pt>
    <dgm:pt modelId="{F8925091-B5AE-4FBD-AEA2-7925F6C47E1B}" type="pres">
      <dgm:prSet presAssocID="{7D70D38D-B4E3-42DB-84FE-ACFDE0B685EB}" presName="parentTextArrow" presStyleLbl="node1" presStyleIdx="4" presStyleCnt="5" custLinFactNeighborX="-335"/>
      <dgm:spPr/>
    </dgm:pt>
  </dgm:ptLst>
  <dgm:cxnLst>
    <dgm:cxn modelId="{7816C521-FB2E-4312-8FC1-0475A12F23F8}" type="presOf" srcId="{B7E7D6A4-AB8E-4672-AFAA-64FDCDBC9AB6}" destId="{97685D6A-FF3D-4566-A595-CE44D13F2DA3}" srcOrd="0" destOrd="0" presId="urn:microsoft.com/office/officeart/2005/8/layout/process4"/>
    <dgm:cxn modelId="{392F0835-3396-432A-9DEE-CFD2A6EC962B}" srcId="{F56B70B3-F2B7-4E68-9D8C-1CE1C2E95B9D}" destId="{2A472832-D561-41FA-8F91-34833F3C55D6}" srcOrd="2" destOrd="0" parTransId="{84A72E03-483D-4B95-BF09-507F8298FF73}" sibTransId="{F244557F-D473-4C6B-A3DD-FCE34DBAB61E}"/>
    <dgm:cxn modelId="{5A1FA33D-EAAF-4F7C-8F08-4A61F1F16219}" srcId="{F56B70B3-F2B7-4E68-9D8C-1CE1C2E95B9D}" destId="{B7E7D6A4-AB8E-4672-AFAA-64FDCDBC9AB6}" srcOrd="1" destOrd="0" parTransId="{A680A6E5-1036-4FA9-9B0E-6F629783D168}" sibTransId="{1C1293B4-AE1B-4E38-B8C8-95051B0480DD}"/>
    <dgm:cxn modelId="{55022658-CDB5-4720-8DF3-74C0A1DF0EF3}" type="presOf" srcId="{2A472832-D561-41FA-8F91-34833F3C55D6}" destId="{FAA7CA8B-84B9-4526-B31C-A704BD2BD33F}" srcOrd="0" destOrd="0" presId="urn:microsoft.com/office/officeart/2005/8/layout/process4"/>
    <dgm:cxn modelId="{FC68A368-6FAB-4CCE-B22A-415B55DE1FB6}" srcId="{F56B70B3-F2B7-4E68-9D8C-1CE1C2E95B9D}" destId="{12C62088-A82C-4ABE-B458-64188F30A365}" srcOrd="3" destOrd="0" parTransId="{9B9B6131-8C10-483C-AA72-C23923D46846}" sibTransId="{80D4D0E4-DB7D-4773-819F-BB340550CDCC}"/>
    <dgm:cxn modelId="{6E444B84-4780-40D7-BFF4-501BE88767B0}" srcId="{F56B70B3-F2B7-4E68-9D8C-1CE1C2E95B9D}" destId="{895D8179-F334-4C10-9CE0-C3BB2C03B9F1}" srcOrd="4" destOrd="0" parTransId="{0CE3F3C6-A549-4A96-B46B-61915900BDE6}" sibTransId="{83A09F9F-86F5-4015-B8ED-87339F080E93}"/>
    <dgm:cxn modelId="{6D98BB8B-5870-436B-ACDC-ADAD2A84A9D0}" srcId="{F56B70B3-F2B7-4E68-9D8C-1CE1C2E95B9D}" destId="{7D70D38D-B4E3-42DB-84FE-ACFDE0B685EB}" srcOrd="0" destOrd="0" parTransId="{1BFE4C7F-89A2-44B2-9107-1E9501698497}" sibTransId="{5C95A029-03B5-42EA-B940-1329546A0EF1}"/>
    <dgm:cxn modelId="{E7840DC0-1CF1-47F2-9924-C1646A7CDDB2}" type="presOf" srcId="{895D8179-F334-4C10-9CE0-C3BB2C03B9F1}" destId="{4D814883-68D2-424D-9C77-DF1DA8D66F3C}" srcOrd="0" destOrd="0" presId="urn:microsoft.com/office/officeart/2005/8/layout/process4"/>
    <dgm:cxn modelId="{5CF9D0C1-CE32-4050-93AB-D705C53B6B77}" type="presOf" srcId="{7D70D38D-B4E3-42DB-84FE-ACFDE0B685EB}" destId="{F8925091-B5AE-4FBD-AEA2-7925F6C47E1B}" srcOrd="0" destOrd="0" presId="urn:microsoft.com/office/officeart/2005/8/layout/process4"/>
    <dgm:cxn modelId="{2342EEED-7775-431E-B1FE-C7947A6337E9}" type="presOf" srcId="{F56B70B3-F2B7-4E68-9D8C-1CE1C2E95B9D}" destId="{89628995-6C43-41F8-AB74-4E60CFC95ED5}" srcOrd="0" destOrd="0" presId="urn:microsoft.com/office/officeart/2005/8/layout/process4"/>
    <dgm:cxn modelId="{EB541BEF-6AA5-4B55-9A4E-387249970AB0}" type="presOf" srcId="{12C62088-A82C-4ABE-B458-64188F30A365}" destId="{2E5B42A2-1712-4DA9-A66D-F39061250452}" srcOrd="0" destOrd="0" presId="urn:microsoft.com/office/officeart/2005/8/layout/process4"/>
    <dgm:cxn modelId="{4FF6092F-0CDB-430F-A937-F2C96A603EDD}" type="presParOf" srcId="{89628995-6C43-41F8-AB74-4E60CFC95ED5}" destId="{DF4FAE3E-DA7B-46B2-ADED-ADD278A3EB96}" srcOrd="0" destOrd="0" presId="urn:microsoft.com/office/officeart/2005/8/layout/process4"/>
    <dgm:cxn modelId="{DD5BC339-713D-4DBB-BF87-F28C077F4238}" type="presParOf" srcId="{DF4FAE3E-DA7B-46B2-ADED-ADD278A3EB96}" destId="{4D814883-68D2-424D-9C77-DF1DA8D66F3C}" srcOrd="0" destOrd="0" presId="urn:microsoft.com/office/officeart/2005/8/layout/process4"/>
    <dgm:cxn modelId="{A00A1310-15C0-48DD-9E41-8D01161283E2}" type="presParOf" srcId="{89628995-6C43-41F8-AB74-4E60CFC95ED5}" destId="{70D18564-88CF-4E47-8C23-ECFE0CD2D3AD}" srcOrd="1" destOrd="0" presId="urn:microsoft.com/office/officeart/2005/8/layout/process4"/>
    <dgm:cxn modelId="{5564B328-CEF2-43B0-A725-583B081CBC71}" type="presParOf" srcId="{89628995-6C43-41F8-AB74-4E60CFC95ED5}" destId="{7A2FA035-0016-4F14-806F-B3E09D81B00B}" srcOrd="2" destOrd="0" presId="urn:microsoft.com/office/officeart/2005/8/layout/process4"/>
    <dgm:cxn modelId="{1070C5D9-6A7F-4906-9FED-1E4550F70EB3}" type="presParOf" srcId="{7A2FA035-0016-4F14-806F-B3E09D81B00B}" destId="{2E5B42A2-1712-4DA9-A66D-F39061250452}" srcOrd="0" destOrd="0" presId="urn:microsoft.com/office/officeart/2005/8/layout/process4"/>
    <dgm:cxn modelId="{348AD42D-5E86-45C7-839A-53CEB9CEF664}" type="presParOf" srcId="{89628995-6C43-41F8-AB74-4E60CFC95ED5}" destId="{E956186E-AC56-4770-B5C6-66491591C709}" srcOrd="3" destOrd="0" presId="urn:microsoft.com/office/officeart/2005/8/layout/process4"/>
    <dgm:cxn modelId="{5430B862-0194-4C5D-BE9D-ACC4D89A7D8C}" type="presParOf" srcId="{89628995-6C43-41F8-AB74-4E60CFC95ED5}" destId="{1010CD1A-A6EC-4317-B948-10D9CBDB714E}" srcOrd="4" destOrd="0" presId="urn:microsoft.com/office/officeart/2005/8/layout/process4"/>
    <dgm:cxn modelId="{9D47075D-D750-461C-85DD-3EE2D63739F6}" type="presParOf" srcId="{1010CD1A-A6EC-4317-B948-10D9CBDB714E}" destId="{FAA7CA8B-84B9-4526-B31C-A704BD2BD33F}" srcOrd="0" destOrd="0" presId="urn:microsoft.com/office/officeart/2005/8/layout/process4"/>
    <dgm:cxn modelId="{573A2827-C4AD-4C08-9618-F213BEF6EF10}" type="presParOf" srcId="{89628995-6C43-41F8-AB74-4E60CFC95ED5}" destId="{82CBD83A-91A7-476D-8784-1FA9E9892989}" srcOrd="5" destOrd="0" presId="urn:microsoft.com/office/officeart/2005/8/layout/process4"/>
    <dgm:cxn modelId="{28ED2A1C-E962-45C1-94DD-3A266671D81D}" type="presParOf" srcId="{89628995-6C43-41F8-AB74-4E60CFC95ED5}" destId="{814E56AB-A637-4130-8FD2-16060E1C30DE}" srcOrd="6" destOrd="0" presId="urn:microsoft.com/office/officeart/2005/8/layout/process4"/>
    <dgm:cxn modelId="{D813A07D-7D2F-4847-8695-FE28FB495257}" type="presParOf" srcId="{814E56AB-A637-4130-8FD2-16060E1C30DE}" destId="{97685D6A-FF3D-4566-A595-CE44D13F2DA3}" srcOrd="0" destOrd="0" presId="urn:microsoft.com/office/officeart/2005/8/layout/process4"/>
    <dgm:cxn modelId="{B8EF9831-2ACF-495B-B653-F38D3F06430A}" type="presParOf" srcId="{89628995-6C43-41F8-AB74-4E60CFC95ED5}" destId="{81469709-E48F-490C-BB14-A8BD6B87B63A}" srcOrd="7" destOrd="0" presId="urn:microsoft.com/office/officeart/2005/8/layout/process4"/>
    <dgm:cxn modelId="{6E87BF1E-CD28-473A-A9C8-F3B409108272}" type="presParOf" srcId="{89628995-6C43-41F8-AB74-4E60CFC95ED5}" destId="{ED3661D5-EB69-44FF-B230-6E75D0EFEEE7}" srcOrd="8" destOrd="0" presId="urn:microsoft.com/office/officeart/2005/8/layout/process4"/>
    <dgm:cxn modelId="{4DEF2F93-E8FE-4E4F-BBAF-DCCFF219B8DA}" type="presParOf" srcId="{ED3661D5-EB69-44FF-B230-6E75D0EFEEE7}" destId="{F8925091-B5AE-4FBD-AEA2-7925F6C47E1B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33D9AA-71F9-0147-AD58-CCAF90C68E16}">
      <dsp:nvSpPr>
        <dsp:cNvPr id="0" name=""/>
        <dsp:cNvSpPr/>
      </dsp:nvSpPr>
      <dsp:spPr>
        <a:xfrm>
          <a:off x="173610" y="902"/>
          <a:ext cx="1711598" cy="1179291"/>
        </a:xfrm>
        <a:prstGeom prst="round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/>
              </a:ext>
              <a:ext uri="{837473B0-CC2E-450A-ABE3-18F120FF3D39}">
                <a1611:picAttrSrcUrl xmlns:a1611="http://schemas.microsoft.com/office/drawing/2016/11/main" r:id="rId2"/>
              </a:ext>
            </a:extLst>
          </a:blip>
          <a:srcRect/>
          <a:stretch>
            <a:fillRect/>
          </a:stretch>
        </a:blipFill>
        <a:ln w="264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C46069-8FC7-504E-A21A-059FB43AB1CD}">
      <dsp:nvSpPr>
        <dsp:cNvPr id="0" name=""/>
        <dsp:cNvSpPr/>
      </dsp:nvSpPr>
      <dsp:spPr>
        <a:xfrm>
          <a:off x="173610" y="1180194"/>
          <a:ext cx="1711598" cy="6350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20904" rIns="120904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Process Flow Development</a:t>
          </a:r>
        </a:p>
      </dsp:txBody>
      <dsp:txXfrm>
        <a:off x="173610" y="1180194"/>
        <a:ext cx="1711598" cy="635003"/>
      </dsp:txXfrm>
    </dsp:sp>
    <dsp:sp modelId="{CE34268B-B165-DE4F-B33C-B07C9FF19B52}">
      <dsp:nvSpPr>
        <dsp:cNvPr id="0" name=""/>
        <dsp:cNvSpPr/>
      </dsp:nvSpPr>
      <dsp:spPr>
        <a:xfrm>
          <a:off x="2056441" y="902"/>
          <a:ext cx="1711598" cy="1179291"/>
        </a:xfrm>
        <a:prstGeom prst="round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 t="-8000" b="-8000"/>
          </a:stretch>
        </a:blipFill>
        <a:ln w="264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77A0679-BF88-054E-A008-D4B8A9A1B24B}">
      <dsp:nvSpPr>
        <dsp:cNvPr id="0" name=""/>
        <dsp:cNvSpPr/>
      </dsp:nvSpPr>
      <dsp:spPr>
        <a:xfrm>
          <a:off x="2056441" y="1180194"/>
          <a:ext cx="1711598" cy="6350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20904" rIns="120904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Parameter Optimization</a:t>
          </a:r>
        </a:p>
      </dsp:txBody>
      <dsp:txXfrm>
        <a:off x="2056441" y="1180194"/>
        <a:ext cx="1711598" cy="635003"/>
      </dsp:txXfrm>
    </dsp:sp>
    <dsp:sp modelId="{ABF62374-3728-8343-9B22-97E0F2C70C8C}">
      <dsp:nvSpPr>
        <dsp:cNvPr id="0" name=""/>
        <dsp:cNvSpPr/>
      </dsp:nvSpPr>
      <dsp:spPr>
        <a:xfrm>
          <a:off x="3939272" y="902"/>
          <a:ext cx="1711598" cy="1179291"/>
        </a:xfrm>
        <a:prstGeom prst="round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/>
          <a:stretch>
            <a:fillRect/>
          </a:stretch>
        </a:blipFill>
        <a:ln w="264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56EC48-A256-7640-9EF1-D08320430EF6}">
      <dsp:nvSpPr>
        <dsp:cNvPr id="0" name=""/>
        <dsp:cNvSpPr/>
      </dsp:nvSpPr>
      <dsp:spPr>
        <a:xfrm>
          <a:off x="3939272" y="1180194"/>
          <a:ext cx="1711598" cy="6350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20904" rIns="120904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Comprehensive Documentation</a:t>
          </a:r>
        </a:p>
      </dsp:txBody>
      <dsp:txXfrm>
        <a:off x="3939272" y="1180194"/>
        <a:ext cx="1711598" cy="635003"/>
      </dsp:txXfrm>
    </dsp:sp>
    <dsp:sp modelId="{AFF656E9-4740-9349-AAFE-13DF5C6B7CDD}">
      <dsp:nvSpPr>
        <dsp:cNvPr id="0" name=""/>
        <dsp:cNvSpPr/>
      </dsp:nvSpPr>
      <dsp:spPr>
        <a:xfrm>
          <a:off x="5822103" y="75363"/>
          <a:ext cx="1711598" cy="1179291"/>
        </a:xfrm>
        <a:prstGeom prst="round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/>
          <a:stretch>
            <a:fillRect/>
          </a:stretch>
        </a:blipFill>
        <a:ln w="264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709805-8A73-224B-9856-91CEA0C99D7B}">
      <dsp:nvSpPr>
        <dsp:cNvPr id="0" name=""/>
        <dsp:cNvSpPr/>
      </dsp:nvSpPr>
      <dsp:spPr>
        <a:xfrm>
          <a:off x="5989891" y="1180194"/>
          <a:ext cx="1376022" cy="6350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20904" rIns="120904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SNF Database</a:t>
          </a:r>
        </a:p>
      </dsp:txBody>
      <dsp:txXfrm>
        <a:off x="5989891" y="1180194"/>
        <a:ext cx="1376022" cy="63500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814883-68D2-424D-9C77-DF1DA8D66F3C}">
      <dsp:nvSpPr>
        <dsp:cNvPr id="0" name=""/>
        <dsp:cNvSpPr/>
      </dsp:nvSpPr>
      <dsp:spPr>
        <a:xfrm>
          <a:off x="0" y="2617173"/>
          <a:ext cx="2647766" cy="429369"/>
        </a:xfrm>
        <a:prstGeom prst="rect">
          <a:avLst/>
        </a:prstGeom>
        <a:solidFill>
          <a:srgbClr val="00B0F0"/>
        </a:solidFill>
        <a:ln w="264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Etching through Oxide for Probing</a:t>
          </a:r>
        </a:p>
      </dsp:txBody>
      <dsp:txXfrm>
        <a:off x="0" y="2617173"/>
        <a:ext cx="2647766" cy="429369"/>
      </dsp:txXfrm>
    </dsp:sp>
    <dsp:sp modelId="{2E5B42A2-1712-4DA9-A66D-F39061250452}">
      <dsp:nvSpPr>
        <dsp:cNvPr id="0" name=""/>
        <dsp:cNvSpPr/>
      </dsp:nvSpPr>
      <dsp:spPr>
        <a:xfrm rot="10800000">
          <a:off x="0" y="1963244"/>
          <a:ext cx="2647766" cy="660369"/>
        </a:xfrm>
        <a:prstGeom prst="upArrowCallout">
          <a:avLst/>
        </a:prstGeom>
        <a:solidFill>
          <a:srgbClr val="00B0F0"/>
        </a:solidFill>
        <a:ln w="264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Metal Gate Deposition</a:t>
          </a:r>
        </a:p>
      </dsp:txBody>
      <dsp:txXfrm rot="10800000">
        <a:off x="0" y="1963244"/>
        <a:ext cx="2647766" cy="429088"/>
      </dsp:txXfrm>
    </dsp:sp>
    <dsp:sp modelId="{FAA7CA8B-84B9-4526-B31C-A704BD2BD33F}">
      <dsp:nvSpPr>
        <dsp:cNvPr id="0" name=""/>
        <dsp:cNvSpPr/>
      </dsp:nvSpPr>
      <dsp:spPr>
        <a:xfrm rot="10800000">
          <a:off x="0" y="1309315"/>
          <a:ext cx="2647766" cy="660369"/>
        </a:xfrm>
        <a:prstGeom prst="upArrowCallout">
          <a:avLst/>
        </a:prstGeom>
        <a:solidFill>
          <a:srgbClr val="00B0F0"/>
        </a:solidFill>
        <a:ln w="264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Channel Definition</a:t>
          </a:r>
        </a:p>
      </dsp:txBody>
      <dsp:txXfrm rot="10800000">
        <a:off x="0" y="1309315"/>
        <a:ext cx="2647766" cy="429088"/>
      </dsp:txXfrm>
    </dsp:sp>
    <dsp:sp modelId="{97685D6A-FF3D-4566-A595-CE44D13F2DA3}">
      <dsp:nvSpPr>
        <dsp:cNvPr id="0" name=""/>
        <dsp:cNvSpPr/>
      </dsp:nvSpPr>
      <dsp:spPr>
        <a:xfrm rot="10800000">
          <a:off x="0" y="655386"/>
          <a:ext cx="2647766" cy="660369"/>
        </a:xfrm>
        <a:prstGeom prst="upArrowCallout">
          <a:avLst/>
        </a:prstGeom>
        <a:solidFill>
          <a:srgbClr val="00B0F0"/>
        </a:solidFill>
        <a:ln w="264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Metal-MoS</a:t>
          </a:r>
          <a:r>
            <a:rPr lang="en-US" sz="1300" kern="1200" baseline="-25000" dirty="0"/>
            <a:t>2</a:t>
          </a:r>
          <a:r>
            <a:rPr lang="en-US" sz="1300" kern="1200" dirty="0"/>
            <a:t> Contact</a:t>
          </a:r>
        </a:p>
      </dsp:txBody>
      <dsp:txXfrm rot="10800000">
        <a:off x="0" y="655386"/>
        <a:ext cx="2647766" cy="429088"/>
      </dsp:txXfrm>
    </dsp:sp>
    <dsp:sp modelId="{F8925091-B5AE-4FBD-AEA2-7925F6C47E1B}">
      <dsp:nvSpPr>
        <dsp:cNvPr id="0" name=""/>
        <dsp:cNvSpPr/>
      </dsp:nvSpPr>
      <dsp:spPr>
        <a:xfrm rot="10800000">
          <a:off x="0" y="1457"/>
          <a:ext cx="2647766" cy="660369"/>
        </a:xfrm>
        <a:prstGeom prst="upArrowCallout">
          <a:avLst/>
        </a:prstGeom>
        <a:solidFill>
          <a:srgbClr val="00B0F0"/>
        </a:solidFill>
        <a:ln w="264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Contact Pads for Probing</a:t>
          </a:r>
        </a:p>
      </dsp:txBody>
      <dsp:txXfrm rot="10800000">
        <a:off x="0" y="1457"/>
        <a:ext cx="2647766" cy="42908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9E497B3-C21B-414D-BEF0-3624C922116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6137967-052C-1E4F-A239-8653E35C5B0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EC70CCDB-42C0-D048-80CB-008F24B12ADD}" type="datetimeFigureOut">
              <a:rPr lang="en-US" altLang="en-US"/>
              <a:pPr/>
              <a:t>3/23/20</a:t>
            </a:fld>
            <a:endParaRPr lang="en-US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C1A693-2704-F643-A808-1AEABE43B2A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97AE8A-66C9-3941-A80B-B897287F5E0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C37DC060-7AFA-F441-9A60-0F577BC3E10C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304A98B-8B30-614C-A107-D55074CDB82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30B9B55-4D77-8342-81BA-26CCAFFDA4D1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24607092-41FF-244E-BCDC-3413D7A4C42A}" type="datetimeFigureOut">
              <a:rPr lang="en-US" altLang="en-US"/>
              <a:pPr/>
              <a:t>3/23/20</a:t>
            </a:fld>
            <a:endParaRPr lang="en-US" alt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EDB25CF5-336B-4E4E-9F61-70250ABD066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7F8F93E7-C7D6-AE4E-A1AE-C0525BE5245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86A5DD-0975-6E48-8518-1D3E0824431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8ABC77-77D7-8944-BBF1-8BBC6617229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C612B983-3B3C-2F41-A372-FA161441C52F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12B983-3B3C-2F41-A372-FA161441C52F}" type="slidenum">
              <a:rPr lang="en-US" altLang="en-US" smtClean="0"/>
              <a:pPr/>
              <a:t>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862328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12B983-3B3C-2F41-A372-FA161441C52F}" type="slidenum">
              <a:rPr lang="en-US" altLang="en-US" smtClean="0"/>
              <a:pPr/>
              <a:t>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403964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Instead of using TMA, use precursor</a:t>
            </a:r>
          </a:p>
          <a:p>
            <a:r>
              <a:rPr lang="en-US" dirty="0"/>
              <a:t>Edit the right figures</a:t>
            </a:r>
          </a:p>
        </p:txBody>
      </p:sp>
    </p:spTree>
    <p:extLst>
      <p:ext uri="{BB962C8B-B14F-4D97-AF65-F5344CB8AC3E}">
        <p14:creationId xmlns:p14="http://schemas.microsoft.com/office/powerpoint/2010/main" val="4417392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12B983-3B3C-2F41-A372-FA161441C52F}" type="slidenum">
              <a:rPr lang="en-US" altLang="en-US" smtClean="0"/>
              <a:pPr/>
              <a:t>15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618853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9" descr="SUSig_White.eps">
            <a:extLst>
              <a:ext uri="{FF2B5EF4-FFF2-40B4-BE49-F238E27FC236}">
                <a16:creationId xmlns:a16="http://schemas.microsoft.com/office/drawing/2014/main" id="{35800731-C701-C742-A510-3E864367A3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10350" y="4811713"/>
            <a:ext cx="2046288" cy="187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45861BB-B542-ED45-94BF-BC53C13E64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806950"/>
            <a:ext cx="9155113" cy="342900"/>
          </a:xfrm>
          <a:prstGeom prst="rect">
            <a:avLst/>
          </a:prstGeom>
          <a:solidFill>
            <a:schemeClr val="bg2"/>
          </a:solidFill>
          <a:ln w="9525">
            <a:solidFill>
              <a:schemeClr val="accent1"/>
            </a:solidFill>
            <a:miter lim="800000"/>
            <a:headEnd/>
            <a:tailEnd/>
          </a:ln>
          <a:effectLst>
            <a:outerShdw blurRad="38100" dist="25401" dir="2700000" algn="br" rotWithShape="0">
              <a:srgbClr val="808080">
                <a:alpha val="59999"/>
              </a:srgb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lt1"/>
              </a:solidFill>
              <a:latin typeface="Arial"/>
              <a:ea typeface="+mn-ea"/>
            </a:endParaRPr>
          </a:p>
        </p:txBody>
      </p:sp>
      <p:pic>
        <p:nvPicPr>
          <p:cNvPr id="7" name="Picture 14" title="Stanford University">
            <a:extLst>
              <a:ext uri="{FF2B5EF4-FFF2-40B4-BE49-F238E27FC236}">
                <a16:creationId xmlns:a16="http://schemas.microsoft.com/office/drawing/2014/main" id="{77B70CB5-65E1-A841-B067-691CB91F51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56450" y="4883150"/>
            <a:ext cx="1546225" cy="188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800555"/>
            <a:ext cx="8229600" cy="618473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Text Placeholder 33"/>
          <p:cNvSpPr>
            <a:spLocks noGrp="1"/>
          </p:cNvSpPr>
          <p:nvPr>
            <p:ph type="body" sz="quarter" idx="18"/>
          </p:nvPr>
        </p:nvSpPr>
        <p:spPr>
          <a:xfrm>
            <a:off x="1603375" y="3599022"/>
            <a:ext cx="6059488" cy="205740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 algn="ctr">
              <a:buNone/>
              <a:defRPr sz="18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457200" y="2419028"/>
            <a:ext cx="8229600" cy="4618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100" cap="small" spc="300">
                <a:solidFill>
                  <a:srgbClr val="A4001D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250086"/>
      </p:ext>
    </p:extLst>
  </p:cSld>
  <p:clrMapOvr>
    <a:masterClrMapping/>
  </p:clrMapOvr>
  <p:transition spd="slow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025FBE7-F8F8-0946-9104-DF528E6CFF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806950"/>
            <a:ext cx="9155113" cy="342900"/>
          </a:xfrm>
          <a:prstGeom prst="rect">
            <a:avLst/>
          </a:prstGeom>
          <a:solidFill>
            <a:schemeClr val="bg2"/>
          </a:solidFill>
          <a:ln w="9525">
            <a:solidFill>
              <a:schemeClr val="accent1"/>
            </a:solidFill>
            <a:miter lim="800000"/>
            <a:headEnd/>
            <a:tailEnd/>
          </a:ln>
          <a:effectLst>
            <a:outerShdw blurRad="38100" dist="25401" dir="2700000" algn="br" rotWithShape="0">
              <a:srgbClr val="808080">
                <a:alpha val="59999"/>
              </a:srgb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lt1"/>
              </a:solidFill>
              <a:latin typeface="Arial"/>
              <a:ea typeface="+mn-ea"/>
            </a:endParaRPr>
          </a:p>
        </p:txBody>
      </p:sp>
      <p:pic>
        <p:nvPicPr>
          <p:cNvPr id="7" name="Picture 14" title="Stanford University">
            <a:extLst>
              <a:ext uri="{FF2B5EF4-FFF2-40B4-BE49-F238E27FC236}">
                <a16:creationId xmlns:a16="http://schemas.microsoft.com/office/drawing/2014/main" id="{1B6512F2-C882-3641-856E-0F4ABFCAB6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56450" y="4883150"/>
            <a:ext cx="1546225" cy="188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1603377" y="1538765"/>
            <a:ext cx="2954337" cy="925830"/>
          </a:xfrm>
          <a:prstGeom prst="rect">
            <a:avLst/>
          </a:prstGeom>
        </p:spPr>
        <p:txBody>
          <a:bodyPr/>
          <a:lstStyle>
            <a:lvl1pPr algn="r">
              <a:defRPr sz="2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3377" y="2571750"/>
            <a:ext cx="2954337" cy="93297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 cap="all" spc="300">
                <a:solidFill>
                  <a:srgbClr val="A4001D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16"/>
          <p:cNvSpPr>
            <a:spLocks noGrp="1"/>
          </p:cNvSpPr>
          <p:nvPr>
            <p:ph type="pic" sz="quarter" idx="13"/>
          </p:nvPr>
        </p:nvSpPr>
        <p:spPr>
          <a:xfrm>
            <a:off x="4665662" y="1535112"/>
            <a:ext cx="1951038" cy="1951038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effectLst>
            <a:outerShdw blurRad="50800" dist="25400" dir="2700000" algn="tl" rotWithShape="0">
              <a:prstClr val="black">
                <a:alpha val="36000"/>
              </a:prstClr>
            </a:outerShdw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none"/>
        </p:style>
        <p:txBody>
          <a:bodyPr/>
          <a:lstStyle>
            <a:lvl1pPr>
              <a:defRPr lang="en-US" sz="1200" dirty="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06396199"/>
      </p:ext>
    </p:extLst>
  </p:cSld>
  <p:clrMapOvr>
    <a:masterClrMapping/>
  </p:clrMapOvr>
  <p:transition spd="slow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8776" y="359541"/>
            <a:ext cx="7707862" cy="488024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955677" y="908685"/>
            <a:ext cx="7700963" cy="3759042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2342992"/>
      </p:ext>
    </p:extLst>
  </p:cSld>
  <p:clrMapOvr>
    <a:masterClrMapping/>
  </p:clrMapOvr>
  <p:transition spd="slow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22">
            <a:extLst>
              <a:ext uri="{FF2B5EF4-FFF2-40B4-BE49-F238E27FC236}">
                <a16:creationId xmlns:a16="http://schemas.microsoft.com/office/drawing/2014/main" id="{44031500-BF3D-1946-BB24-97AA96F30E56}"/>
              </a:ext>
            </a:extLst>
          </p:cNvPr>
          <p:cNvSpPr txBox="1">
            <a:spLocks/>
          </p:cNvSpPr>
          <p:nvPr/>
        </p:nvSpPr>
        <p:spPr>
          <a:xfrm>
            <a:off x="60325" y="7938"/>
            <a:ext cx="457200" cy="457200"/>
          </a:xfrm>
          <a:prstGeom prst="rect">
            <a:avLst/>
          </a:prstGeom>
        </p:spPr>
        <p:txBody>
          <a:bodyPr wrap="none" lIns="45720" tIns="0" rIns="45720" bIns="0" anchor="ctr" anchorCtr="1"/>
          <a:lstStyle>
            <a:lvl1pPr eaLnBrk="0" hangingPunct="0">
              <a:defRPr sz="2400">
                <a:solidFill>
                  <a:schemeClr val="tx1"/>
                </a:solidFill>
                <a:latin typeface="Source Sans Pro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Source Sans Pro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Source Sans Pro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Source Sans Pro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Source Sans Pro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fld id="{A4C23068-A3F7-AC4B-A6A1-0982DAC0E5C9}" type="slidenum">
              <a:rPr lang="en-US" altLang="en-US" sz="1000">
                <a:solidFill>
                  <a:srgbClr val="7F7F7F"/>
                </a:solidFill>
                <a:latin typeface="Arial" panose="020B0604020202020204" pitchFamily="34" charset="0"/>
              </a:rPr>
              <a:pPr algn="ctr" eaLnBrk="1" hangingPunct="1"/>
              <a:t>‹#›</a:t>
            </a:fld>
            <a:endParaRPr lang="en-US" altLang="en-US" sz="1000">
              <a:solidFill>
                <a:srgbClr val="7F7F7F"/>
              </a:solidFill>
              <a:latin typeface="Arial" panose="020B0604020202020204" pitchFamily="34" charset="0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948776" y="359541"/>
            <a:ext cx="7707862" cy="488024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0"/>
          </p:nvPr>
        </p:nvSpPr>
        <p:spPr>
          <a:xfrm>
            <a:off x="949327" y="908685"/>
            <a:ext cx="3787775" cy="3759042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1"/>
          </p:nvPr>
        </p:nvSpPr>
        <p:spPr>
          <a:xfrm>
            <a:off x="4876800" y="908685"/>
            <a:ext cx="3779838" cy="3759042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037800"/>
      </p:ext>
    </p:extLst>
  </p:cSld>
  <p:clrMapOvr>
    <a:masterClrMapping/>
  </p:clrMapOvr>
  <p:transition spd="slow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948776" y="359541"/>
            <a:ext cx="7707862" cy="488024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0"/>
          </p:nvPr>
        </p:nvSpPr>
        <p:spPr>
          <a:xfrm>
            <a:off x="948777" y="908685"/>
            <a:ext cx="7707862" cy="1816607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1"/>
          </p:nvPr>
        </p:nvSpPr>
        <p:spPr>
          <a:xfrm>
            <a:off x="949327" y="2841313"/>
            <a:ext cx="7707313" cy="1816607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1996954"/>
      </p:ext>
    </p:extLst>
  </p:cSld>
  <p:clrMapOvr>
    <a:masterClrMapping/>
  </p:clrMapOvr>
  <p:transition spd="slow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948776" y="359541"/>
            <a:ext cx="7707862" cy="488024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949327" y="908685"/>
            <a:ext cx="3787775" cy="3759042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4876800" y="908686"/>
            <a:ext cx="3779838" cy="182308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2"/>
          </p:nvPr>
        </p:nvSpPr>
        <p:spPr>
          <a:xfrm>
            <a:off x="4876800" y="2837497"/>
            <a:ext cx="3779838" cy="1830230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4364861"/>
      </p:ext>
    </p:extLst>
  </p:cSld>
  <p:clrMapOvr>
    <a:masterClrMapping/>
  </p:clrMapOvr>
  <p:transition spd="slow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948776" y="359541"/>
            <a:ext cx="7707862" cy="488024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949327" y="908686"/>
            <a:ext cx="3787775" cy="182308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1"/>
          </p:nvPr>
        </p:nvSpPr>
        <p:spPr>
          <a:xfrm>
            <a:off x="955677" y="2840613"/>
            <a:ext cx="3781425" cy="1827114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2"/>
          </p:nvPr>
        </p:nvSpPr>
        <p:spPr>
          <a:xfrm>
            <a:off x="4876800" y="908686"/>
            <a:ext cx="3779838" cy="182308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4"/>
          <p:cNvSpPr>
            <a:spLocks noGrp="1"/>
          </p:cNvSpPr>
          <p:nvPr>
            <p:ph sz="quarter" idx="13"/>
          </p:nvPr>
        </p:nvSpPr>
        <p:spPr>
          <a:xfrm>
            <a:off x="4876800" y="2840613"/>
            <a:ext cx="3779838" cy="1827114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0828149"/>
      </p:ext>
    </p:extLst>
  </p:cSld>
  <p:clrMapOvr>
    <a:masterClrMapping/>
  </p:clrMapOvr>
  <p:transition spd="slow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04E46-A342-4826-BA46-5DCAE9107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F28236-95F9-4E1D-B2ED-A95D9528EC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67B1DB-F376-453F-A680-FCEC74C272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9DFC7-891E-460D-B90A-27483219AE95}" type="datetimeFigureOut">
              <a:rPr lang="en-US" smtClean="0"/>
              <a:t>3/23/20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4DBC7B-45A2-4638-BB94-724E54F76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A7C508-6749-486D-9EF2-32FD00909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C1B4D-378D-4B2B-A2E5-402BB3E07D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6863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emf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Placeholder 2">
            <a:extLst>
              <a:ext uri="{FF2B5EF4-FFF2-40B4-BE49-F238E27FC236}">
                <a16:creationId xmlns:a16="http://schemas.microsoft.com/office/drawing/2014/main" id="{02FC40D0-B094-3642-850B-BCC7AABE558B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949325" y="358775"/>
            <a:ext cx="7707313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A560C8-A33C-DF4F-9271-4DA5795FFF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49325" y="903288"/>
            <a:ext cx="7707313" cy="376396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633BB8CB-6483-A94A-833D-DF64A3D870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538" y="4811713"/>
            <a:ext cx="846137" cy="271462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000">
                <a:solidFill>
                  <a:srgbClr val="898989"/>
                </a:solidFill>
                <a:latin typeface="Arial" panose="020B0604020202020204" pitchFamily="34" charset="0"/>
              </a:defRPr>
            </a:lvl1pPr>
          </a:lstStyle>
          <a:p>
            <a:fld id="{AB7E1A74-30FD-DF46-9112-0B69ECCAE654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DCD5AE5-2C96-D846-A6E3-B22F288343BE}"/>
              </a:ext>
            </a:extLst>
          </p:cNvPr>
          <p:cNvSpPr/>
          <p:nvPr/>
        </p:nvSpPr>
        <p:spPr>
          <a:xfrm>
            <a:off x="-11113" y="0"/>
            <a:ext cx="9155113" cy="342900"/>
          </a:xfrm>
          <a:prstGeom prst="rect">
            <a:avLst/>
          </a:prstGeom>
          <a:solidFill>
            <a:schemeClr val="bg2"/>
          </a:solidFill>
          <a:ln>
            <a:solidFill>
              <a:srgbClr val="8C151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8C1515"/>
              </a:solidFill>
              <a:latin typeface="Arial"/>
            </a:endParaRPr>
          </a:p>
        </p:txBody>
      </p:sp>
      <p:pic>
        <p:nvPicPr>
          <p:cNvPr id="5126" name="Picture 10" title="Stanford University">
            <a:extLst>
              <a:ext uri="{FF2B5EF4-FFF2-40B4-BE49-F238E27FC236}">
                <a16:creationId xmlns:a16="http://schemas.microsoft.com/office/drawing/2014/main" id="{A777A49E-809C-C447-AF83-C0450E4B78A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21525" y="4856163"/>
            <a:ext cx="1546225" cy="19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092" r:id="rId1"/>
    <p:sldLayoutId id="2147484093" r:id="rId2"/>
    <p:sldLayoutId id="2147484094" r:id="rId3"/>
    <p:sldLayoutId id="2147484095" r:id="rId4"/>
    <p:sldLayoutId id="2147484096" r:id="rId5"/>
    <p:sldLayoutId id="2147484097" r:id="rId6"/>
    <p:sldLayoutId id="2147484098" r:id="rId7"/>
    <p:sldLayoutId id="2147484099" r:id="rId8"/>
  </p:sldLayoutIdLst>
  <p:transition spd="slow">
    <p:fade/>
  </p:transition>
  <p:hf hdr="0" ftr="0" dt="0"/>
  <p:txStyles>
    <p:titleStyle>
      <a:lvl1pPr algn="l" defTabSz="457200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400" kern="1200">
          <a:solidFill>
            <a:schemeClr val="bg2"/>
          </a:solidFill>
          <a:latin typeface="Arial"/>
          <a:ea typeface="ＭＳ Ｐゴシック" charset="0"/>
          <a:cs typeface="ＭＳ Ｐゴシック" charset="0"/>
        </a:defRPr>
      </a:lvl1pPr>
      <a:lvl2pPr algn="l" defTabSz="457200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Arial" charset="0"/>
          <a:ea typeface="ＭＳ Ｐゴシック" charset="0"/>
          <a:cs typeface="ＭＳ Ｐゴシック" charset="0"/>
        </a:defRPr>
      </a:lvl2pPr>
      <a:lvl3pPr algn="l" defTabSz="457200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Arial" charset="0"/>
          <a:ea typeface="ＭＳ Ｐゴシック" charset="0"/>
          <a:cs typeface="ＭＳ Ｐゴシック" charset="0"/>
        </a:defRPr>
      </a:lvl3pPr>
      <a:lvl4pPr algn="l" defTabSz="457200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Arial" charset="0"/>
          <a:ea typeface="ＭＳ Ｐゴシック" charset="0"/>
          <a:cs typeface="ＭＳ Ｐゴシック" charset="0"/>
        </a:defRPr>
      </a:lvl4pPr>
      <a:lvl5pPr algn="l" defTabSz="457200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l" defTabSz="457200" rtl="0" fontAlgn="base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Source Sans Pro Semibold" charset="0"/>
          <a:ea typeface="ＭＳ Ｐゴシック" charset="0"/>
          <a:cs typeface="ＭＳ Ｐゴシック" charset="0"/>
        </a:defRPr>
      </a:lvl6pPr>
      <a:lvl7pPr marL="914400" algn="l" defTabSz="457200" rtl="0" fontAlgn="base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Source Sans Pro Semibold" charset="0"/>
          <a:ea typeface="ＭＳ Ｐゴシック" charset="0"/>
          <a:cs typeface="ＭＳ Ｐゴシック" charset="0"/>
        </a:defRPr>
      </a:lvl7pPr>
      <a:lvl8pPr marL="1371600" algn="l" defTabSz="457200" rtl="0" fontAlgn="base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Source Sans Pro Semibold" charset="0"/>
          <a:ea typeface="ＭＳ Ｐゴシック" charset="0"/>
          <a:cs typeface="ＭＳ Ｐゴシック" charset="0"/>
        </a:defRPr>
      </a:lvl8pPr>
      <a:lvl9pPr marL="1828800" algn="l" defTabSz="457200" rtl="0" fontAlgn="base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Source Sans Pro Semibold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defRPr sz="1600" kern="1200" cap="small" spc="20">
          <a:solidFill>
            <a:schemeClr val="tx1"/>
          </a:solidFill>
          <a:latin typeface="Arial"/>
          <a:ea typeface="ＭＳ Ｐゴシック" charset="0"/>
          <a:cs typeface="ＭＳ Ｐゴシック" charset="0"/>
        </a:defRPr>
      </a:lvl1pPr>
      <a:lvl2pPr marL="288925" indent="-288925" algn="l" defTabSz="457200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kern="1200">
          <a:solidFill>
            <a:srgbClr val="595959"/>
          </a:solidFill>
          <a:latin typeface="Arial"/>
          <a:ea typeface="ＭＳ Ｐゴシック" charset="0"/>
          <a:cs typeface="+mn-cs"/>
        </a:defRPr>
      </a:lvl2pPr>
      <a:lvl3pPr marL="569913" indent="-225425" algn="l" defTabSz="457200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102000"/>
        <a:buFont typeface="Source Sans Pro" panose="020F0502020204030204" pitchFamily="34" charset="0"/>
        <a:buChar char="›"/>
        <a:defRPr kern="1200">
          <a:solidFill>
            <a:srgbClr val="595959"/>
          </a:solidFill>
          <a:latin typeface="Arial"/>
          <a:ea typeface="ＭＳ Ｐゴシック" charset="0"/>
          <a:cs typeface="+mn-cs"/>
        </a:defRPr>
      </a:lvl3pPr>
      <a:lvl4pPr marL="914400" indent="-227013" algn="l" defTabSz="457200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Font typeface="Arial" panose="020B0604020202020204" pitchFamily="34" charset="0"/>
        <a:buChar char="•"/>
        <a:defRPr kern="1200">
          <a:solidFill>
            <a:srgbClr val="595959"/>
          </a:solidFill>
          <a:latin typeface="Arial"/>
          <a:ea typeface="ＭＳ Ｐゴシック" charset="0"/>
          <a:cs typeface="+mn-cs"/>
        </a:defRPr>
      </a:lvl4pPr>
      <a:lvl5pPr marL="1258888" indent="-227013" algn="l" defTabSz="457200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Font typeface="Source Sans Pro" panose="020F0502020204030204" pitchFamily="34" charset="0"/>
        <a:buChar char="–"/>
        <a:defRPr kern="1200">
          <a:solidFill>
            <a:srgbClr val="595959"/>
          </a:solidFill>
          <a:latin typeface="Arial"/>
          <a:ea typeface="ＭＳ Ｐゴシック" charset="0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pveducation.org/pvcdrom/characterisation/four-point-probe-resistivity-measurements" TargetMode="External"/><Relationship Id="rId3" Type="http://schemas.openxmlformats.org/officeDocument/2006/relationships/image" Target="../media/image9.jpg"/><Relationship Id="rId7" Type="http://schemas.openxmlformats.org/officeDocument/2006/relationships/image" Target="../media/image11.jpg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jeol.de/electronoptics-en/products/xps-and-auger-analysis.php" TargetMode="External"/><Relationship Id="rId5" Type="http://schemas.openxmlformats.org/officeDocument/2006/relationships/image" Target="../media/image10.jpg"/><Relationship Id="rId4" Type="http://schemas.openxmlformats.org/officeDocument/2006/relationships/hyperlink" Target="https://www.dovepress.com/fabrication-of-nonfouling-bactericidal-and-bacteria-corpse-release-mu-peer-reviewed-fulltext-article-IJN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A4EA3-162A-0C46-BEF9-B4D557F680C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200" dirty="0"/>
              <a:t>SNF RRAM Standard Process Flow and Characterization of Lesker-2 TiN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344D22-282E-2C42-A948-FC35844C6F9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b="1" dirty="0"/>
              <a:t>Project Members:</a:t>
            </a:r>
            <a:r>
              <a:rPr lang="en-US" dirty="0"/>
              <a:t> Akash Levy, Jung-Soo Ko</a:t>
            </a:r>
          </a:p>
          <a:p>
            <a:r>
              <a:rPr lang="en-US" b="1" dirty="0"/>
              <a:t>Staff Mentors: </a:t>
            </a:r>
            <a:r>
              <a:rPr lang="en-US" dirty="0"/>
              <a:t>Michelle Rincon, Vijay Narasimhan, J Provine, Usha Raghuram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0D6A2ADD-7B62-8A42-9970-54A3BD6566F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ENGR241 Final Presentation</a:t>
            </a:r>
          </a:p>
        </p:txBody>
      </p:sp>
    </p:spTree>
    <p:extLst>
      <p:ext uri="{BB962C8B-B14F-4D97-AF65-F5344CB8AC3E}">
        <p14:creationId xmlns:p14="http://schemas.microsoft.com/office/powerpoint/2010/main" val="2640520032"/>
      </p:ext>
    </p:extLst>
  </p:cSld>
  <p:clrMapOvr>
    <a:masterClrMapping/>
  </p:clrMapOvr>
  <p:transition spd="slow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922DEF-37DB-454A-9B69-B7929858C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R1: RRAM that FORMs and RESETs </a:t>
            </a:r>
            <a:r>
              <a:rPr lang="en-US" dirty="0">
                <a:sym typeface="Wingdings" pitchFamily="2" charset="2"/>
              </a:rPr>
              <a:t>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9E28EB-59F5-A745-9C18-3AB58FF02C1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 fontScale="85000" lnSpcReduction="20000"/>
          </a:bodyPr>
          <a:lstStyle/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Fixes to process flow: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Lesker-2 TiN was used</a:t>
            </a:r>
          </a:p>
          <a:p>
            <a:pPr lvl="3"/>
            <a:r>
              <a:rPr lang="en-US" dirty="0"/>
              <a:t>Color looked similar to blanket depositions on Si</a:t>
            </a:r>
          </a:p>
          <a:p>
            <a:pPr lvl="3"/>
            <a:r>
              <a:rPr lang="en-US" dirty="0"/>
              <a:t>Resistivity confirmed to be relatively low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60s etch in PT-MTL:</a:t>
            </a:r>
          </a:p>
          <a:p>
            <a:pPr lvl="3"/>
            <a:r>
              <a:rPr lang="en-US" dirty="0"/>
              <a:t>Photoresist appears to still be present </a:t>
            </a:r>
            <a:r>
              <a:rPr lang="en-US" dirty="0">
                <a:sym typeface="Wingdings" pitchFamily="2" charset="2"/>
              </a:rPr>
              <a:t></a:t>
            </a:r>
          </a:p>
          <a:p>
            <a:pPr lvl="3"/>
            <a:r>
              <a:rPr lang="en-US" dirty="0">
                <a:sym typeface="Wingdings" pitchFamily="2" charset="2"/>
              </a:rPr>
              <a:t>Uncovered areas expose Pt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No matrix ash: straight to SRS-100/PRS-1000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Results so far: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(40 um x 40 um) devices work!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Can FORM, RESET great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SET is having issues: over-SET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6" name="Content Placeholder 5" descr="A picture containing indoor, sitting, small, table&#10;&#10;Description automatically generated">
            <a:extLst>
              <a:ext uri="{FF2B5EF4-FFF2-40B4-BE49-F238E27FC236}">
                <a16:creationId xmlns:a16="http://schemas.microsoft.com/office/drawing/2014/main" id="{EAFAA32E-8BAC-354E-9E37-0B9797902040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2"/>
          <a:stretch>
            <a:fillRect/>
          </a:stretch>
        </p:blipFill>
        <p:spPr>
          <a:xfrm>
            <a:off x="4876800" y="1370211"/>
            <a:ext cx="3779838" cy="2834878"/>
          </a:xfrm>
        </p:spPr>
      </p:pic>
    </p:spTree>
    <p:extLst>
      <p:ext uri="{BB962C8B-B14F-4D97-AF65-F5344CB8AC3E}">
        <p14:creationId xmlns:p14="http://schemas.microsoft.com/office/powerpoint/2010/main" val="3676670228"/>
      </p:ext>
    </p:extLst>
  </p:cSld>
  <p:clrMapOvr>
    <a:masterClrMapping/>
  </p:clrMapOvr>
  <p:transition spd="slow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F53A72-BA50-8241-8F30-9F78FB3E23F9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948776" y="359541"/>
            <a:ext cx="7707862" cy="488024"/>
          </a:xfrm>
          <a:prstGeom prst="rect">
            <a:avLst/>
          </a:prstGeom>
          <a:noFill/>
          <a:ln>
            <a:noFill/>
          </a:ln>
        </p:spPr>
        <p:txBody>
          <a:bodyPr wrap="square" anchor="b">
            <a:normAutofit/>
          </a:bodyPr>
          <a:lstStyle/>
          <a:p>
            <a:r>
              <a:rPr lang="en-US"/>
              <a:t>Preliminary RRAM </a:t>
            </a:r>
            <a:r>
              <a:rPr lang="en-US" dirty="0"/>
              <a:t>Characteristics (40um x 40um)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BFE57EEA-21BA-4C4D-B68F-E7C627A2BF08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345267" y="1400729"/>
            <a:ext cx="3921934" cy="2774953"/>
          </a:xfrm>
          <a:prstGeom prst="rect">
            <a:avLst/>
          </a:prstGeo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3B5660BC-980C-4D42-8202-615E22337057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3"/>
          <a:stretch>
            <a:fillRect/>
          </a:stretch>
        </p:blipFill>
        <p:spPr>
          <a:xfrm>
            <a:off x="4876800" y="1400729"/>
            <a:ext cx="3779838" cy="2774954"/>
          </a:xfrm>
          <a:prstGeom prst="rect">
            <a:avLst/>
          </a:prstGeom>
          <a:noFill/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3B842B4-117E-A047-BF7D-AC0F7096A166}"/>
              </a:ext>
            </a:extLst>
          </p:cNvPr>
          <p:cNvSpPr txBox="1"/>
          <p:nvPr/>
        </p:nvSpPr>
        <p:spPr>
          <a:xfrm>
            <a:off x="2090058" y="4353466"/>
            <a:ext cx="1104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FORMING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1F0DE95-7978-AF41-BDDE-DB76B79DC84B}"/>
              </a:ext>
            </a:extLst>
          </p:cNvPr>
          <p:cNvSpPr txBox="1"/>
          <p:nvPr/>
        </p:nvSpPr>
        <p:spPr>
          <a:xfrm>
            <a:off x="6628854" y="4363532"/>
            <a:ext cx="806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RESET</a:t>
            </a:r>
          </a:p>
        </p:txBody>
      </p:sp>
    </p:spTree>
    <p:extLst>
      <p:ext uri="{BB962C8B-B14F-4D97-AF65-F5344CB8AC3E}">
        <p14:creationId xmlns:p14="http://schemas.microsoft.com/office/powerpoint/2010/main" val="2598578588"/>
      </p:ext>
    </p:extLst>
  </p:cSld>
  <p:clrMapOvr>
    <a:masterClrMapping/>
  </p:clrMapOvr>
  <p:transition spd="slow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8A96E8-590E-E84E-A8B4-B4D74BD4C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Week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64BA662-8E3F-2F46-A2ED-B9E18DEF571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Characterizing R1 devices: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Tuning test setup for SET to prevent over-SET problem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Slow sweep and compliance current adjustment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Fabricating/characterizing TiN devices that Graham though would be useful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XPS on Lesker-2 TiN samples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Surface roughness on all TiN samples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/>
              <a:t>Community service project goals: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Characterize TiN deposition rate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Compare to reactive sputtering with Ti target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RRAM sample optimization and statistical analysis</a:t>
            </a:r>
          </a:p>
          <a:p>
            <a:pPr lvl="2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8278319"/>
      </p:ext>
    </p:extLst>
  </p:cSld>
  <p:clrMapOvr>
    <a:masterClrMapping/>
  </p:clrMapOvr>
  <p:transition spd="slow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FC4F6B42-6233-4EDF-B00D-97A4A2405E6A}"/>
              </a:ext>
            </a:extLst>
          </p:cNvPr>
          <p:cNvGrpSpPr/>
          <p:nvPr/>
        </p:nvGrpSpPr>
        <p:grpSpPr>
          <a:xfrm>
            <a:off x="1355553" y="2983243"/>
            <a:ext cx="3017044" cy="1514156"/>
            <a:chOff x="3125449" y="6086928"/>
            <a:chExt cx="3392806" cy="2047283"/>
          </a:xfrm>
        </p:grpSpPr>
        <p:pic>
          <p:nvPicPr>
            <p:cNvPr id="8" name="그림 5">
              <a:extLst>
                <a:ext uri="{FF2B5EF4-FFF2-40B4-BE49-F238E27FC236}">
                  <a16:creationId xmlns:a16="http://schemas.microsoft.com/office/drawing/2014/main" id="{B3A60590-B76C-47EA-AED2-B4856F657F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25449" y="6462634"/>
              <a:ext cx="3392806" cy="1671577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DCE86EE-CE4C-4533-9425-010737387C0F}"/>
                </a:ext>
              </a:extLst>
            </p:cNvPr>
            <p:cNvSpPr txBox="1"/>
            <p:nvPr/>
          </p:nvSpPr>
          <p:spPr>
            <a:xfrm>
              <a:off x="3763827" y="6086928"/>
              <a:ext cx="2177964" cy="312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sz="900" dirty="0"/>
                <a:t>C. Park, H. Kim et al., RSC Adv., 2017.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9075FA6E-3766-4F08-85A5-E27B97714EF1}"/>
              </a:ext>
            </a:extLst>
          </p:cNvPr>
          <p:cNvGrpSpPr/>
          <p:nvPr/>
        </p:nvGrpSpPr>
        <p:grpSpPr>
          <a:xfrm>
            <a:off x="4492395" y="1329604"/>
            <a:ext cx="3470671" cy="3169411"/>
            <a:chOff x="8743776" y="3494736"/>
            <a:chExt cx="4123805" cy="4588324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2F76CD4F-8DAC-4C02-9160-B1FDE4E6AB5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43776" y="3841431"/>
              <a:ext cx="4123805" cy="42416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BB6D12F-4529-4314-85D1-F4911B21C914}"/>
                </a:ext>
              </a:extLst>
            </p:cNvPr>
            <p:cNvSpPr txBox="1"/>
            <p:nvPr/>
          </p:nvSpPr>
          <p:spPr>
            <a:xfrm>
              <a:off x="10142866" y="3494736"/>
              <a:ext cx="1617443" cy="3341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sz="900" dirty="0"/>
                <a:t>C. Wirtz et al., RSC, 2015.</a:t>
              </a:r>
            </a:p>
          </p:txBody>
        </p:sp>
      </p:grpSp>
      <p:sp>
        <p:nvSpPr>
          <p:cNvPr id="5" name="Title 4">
            <a:extLst>
              <a:ext uri="{FF2B5EF4-FFF2-40B4-BE49-F238E27FC236}">
                <a16:creationId xmlns:a16="http://schemas.microsoft.com/office/drawing/2014/main" id="{FFFCBF5A-FDF5-414A-A5F8-ACFD7A307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of ALD on 2D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F16A7A-9E4A-4951-B5F6-AA5451073A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825" y="941026"/>
            <a:ext cx="3775828" cy="3623072"/>
          </a:xfrm>
        </p:spPr>
        <p:txBody>
          <a:bodyPr/>
          <a:lstStyle/>
          <a:p>
            <a:r>
              <a:rPr lang="en-US" sz="1476" dirty="0">
                <a:sym typeface="Wingdings" panose="05000000000000000000" pitchFamily="2" charset="2"/>
              </a:rPr>
              <a:t>Challenges with ALD on 2D materials:</a:t>
            </a:r>
          </a:p>
          <a:p>
            <a:pPr lvl="1"/>
            <a:r>
              <a:rPr lang="en-US" sz="1266" dirty="0"/>
              <a:t>Lack of dangling bonds </a:t>
            </a:r>
          </a:p>
          <a:p>
            <a:pPr marL="257149" lvl="1" indent="0">
              <a:buNone/>
            </a:pPr>
            <a:r>
              <a:rPr lang="en-US" sz="1266" dirty="0">
                <a:sym typeface="Wingdings" panose="05000000000000000000" pitchFamily="2" charset="2"/>
              </a:rPr>
              <a:t>	</a:t>
            </a:r>
            <a:r>
              <a:rPr lang="en-US" sz="1266" dirty="0"/>
              <a:t> No nucleation sites</a:t>
            </a:r>
          </a:p>
          <a:p>
            <a:endParaRPr lang="en-US" sz="1476" dirty="0">
              <a:sym typeface="Wingdings" panose="05000000000000000000" pitchFamily="2" charset="2"/>
            </a:endParaRPr>
          </a:p>
          <a:p>
            <a:r>
              <a:rPr lang="en-US" sz="1476" b="1" u="sng" dirty="0">
                <a:sym typeface="Wingdings" panose="05000000000000000000" pitchFamily="2" charset="2"/>
              </a:rPr>
              <a:t>Difficult to make top gated structure!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7339B7-B054-451E-B880-17DA6028388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4035F43-98E3-493B-BA00-867F69A21B42}" type="slidenum">
              <a:rPr lang="en-US" smtClean="0">
                <a:solidFill>
                  <a:srgbClr val="FFFFFF"/>
                </a:solidFill>
              </a:rPr>
              <a:pPr>
                <a:defRPr/>
              </a:pPr>
              <a:t>13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4" name="Content Placeholder 5">
            <a:extLst>
              <a:ext uri="{FF2B5EF4-FFF2-40B4-BE49-F238E27FC236}">
                <a16:creationId xmlns:a16="http://schemas.microsoft.com/office/drawing/2014/main" id="{115EB8EF-C2F0-4DDF-8E1F-C22C95A1F173}"/>
              </a:ext>
            </a:extLst>
          </p:cNvPr>
          <p:cNvSpPr txBox="1">
            <a:spLocks/>
          </p:cNvSpPr>
          <p:nvPr/>
        </p:nvSpPr>
        <p:spPr bwMode="auto">
          <a:xfrm>
            <a:off x="4659254" y="760214"/>
            <a:ext cx="3269752" cy="523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8220" tIns="24110" rIns="48220" bIns="24110" numCol="1" anchor="t" anchorCtr="0" compatLnSpc="1">
            <a:prstTxWarp prst="textNoShape">
              <a:avLst/>
            </a:prstTxWarp>
          </a:bodyPr>
          <a:lstStyle>
            <a:lvl1pPr marL="325115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129">
                <a:solidFill>
                  <a:schemeClr val="tx1"/>
                </a:solidFill>
                <a:latin typeface="+mj-lt"/>
                <a:ea typeface="Verdana" pitchFamily="34" charset="0"/>
                <a:cs typeface="Verdana" pitchFamily="34" charset="0"/>
              </a:defRPr>
            </a:lvl1pPr>
            <a:lvl2pPr marL="894066" indent="-406394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560">
                <a:solidFill>
                  <a:schemeClr val="tx1"/>
                </a:solidFill>
                <a:latin typeface="+mj-lt"/>
                <a:ea typeface="Verdana" pitchFamily="34" charset="0"/>
                <a:cs typeface="Verdana" pitchFamily="34" charset="0"/>
              </a:defRPr>
            </a:lvl2pPr>
            <a:lvl3pPr marL="1625575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227580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99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92603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44">
                <a:solidFill>
                  <a:schemeClr val="tx1"/>
                </a:solidFill>
                <a:latin typeface="+mn-lt"/>
                <a:ea typeface="Verdana" pitchFamily="34" charset="0"/>
                <a:cs typeface="Verdana" pitchFamily="34" charset="0"/>
              </a:defRPr>
            </a:lvl5pPr>
            <a:lvl6pPr marL="357626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6pPr>
            <a:lvl7pPr marL="422649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7pPr>
            <a:lvl8pPr marL="487672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8pPr>
            <a:lvl9pPr marL="5526954" indent="-32511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defTabSz="482163"/>
            <a:r>
              <a:rPr lang="en-US" sz="1476" b="1" u="sng" dirty="0">
                <a:sym typeface="Wingdings" panose="05000000000000000000" pitchFamily="2" charset="2"/>
              </a:rPr>
              <a:t>Surface functionalization required to create nucleation sites!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7FA5FF1-ACA8-469A-8F4D-F1345FC8E3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33423" y="1619469"/>
            <a:ext cx="325830" cy="4520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DB51733-6BA7-4FB8-A273-956FDA664A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4014" y="1617030"/>
            <a:ext cx="266431" cy="45206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F862095-234C-4469-8DD2-6078685D2F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25876" y="2779819"/>
            <a:ext cx="492249" cy="45206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F8D1026-5942-46ED-80A8-4AABE15979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4248" y="3817991"/>
            <a:ext cx="492249" cy="24770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3E7DA71-C724-4506-827C-9F7AF38B1A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3800" y="3880744"/>
            <a:ext cx="492249" cy="13906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2ABB881-914A-43DF-A604-88AC8AC678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5583" y="2929549"/>
            <a:ext cx="164648" cy="24091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9232EE7-D685-4A16-A561-027147EDF1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20558" y="3488438"/>
            <a:ext cx="402671" cy="32955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99FF5C1-C59A-41C5-ABB0-4D3C2443DAC1}"/>
              </a:ext>
            </a:extLst>
          </p:cNvPr>
          <p:cNvSpPr txBox="1"/>
          <p:nvPr/>
        </p:nvSpPr>
        <p:spPr>
          <a:xfrm>
            <a:off x="1286497" y="3458450"/>
            <a:ext cx="710451" cy="2383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949" b="1" dirty="0"/>
              <a:t>Precursor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2665C11-E125-4DEF-B042-C56B12685C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72597" y="2720327"/>
            <a:ext cx="3615784" cy="177707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B1183E6-1960-438F-9ABD-D9A3B435284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7251" r="1098" b="1774"/>
          <a:stretch/>
        </p:blipFill>
        <p:spPr>
          <a:xfrm>
            <a:off x="4659253" y="3170467"/>
            <a:ext cx="3269752" cy="117438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8FB95FB-7518-468F-A5C4-20949EE8B3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6709" y="2850822"/>
            <a:ext cx="266431" cy="45206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DC58BF5-F6F1-468B-AE84-2434158E7C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92778" y="2966567"/>
            <a:ext cx="266431" cy="452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248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54" grpId="0"/>
      <p:bldP spid="1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1B506CF4-8B91-4C7F-9C80-006EF3EE0B3E}"/>
              </a:ext>
            </a:extLst>
          </p:cNvPr>
          <p:cNvSpPr/>
          <p:nvPr/>
        </p:nvSpPr>
        <p:spPr>
          <a:xfrm>
            <a:off x="4768222" y="2733115"/>
            <a:ext cx="3413825" cy="174075"/>
          </a:xfrm>
          <a:prstGeom prst="rect">
            <a:avLst/>
          </a:prstGeom>
          <a:solidFill>
            <a:srgbClr val="92D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38" b="1" dirty="0">
                <a:solidFill>
                  <a:schemeClr val="tx1"/>
                </a:solidFill>
              </a:rPr>
              <a:t>MoS</a:t>
            </a:r>
            <a:r>
              <a:rPr lang="en-US" sz="738" b="1" baseline="-25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665877D5-1011-4A6A-8A30-049C545C301C}"/>
              </a:ext>
            </a:extLst>
          </p:cNvPr>
          <p:cNvSpPr/>
          <p:nvPr/>
        </p:nvSpPr>
        <p:spPr>
          <a:xfrm flipH="1">
            <a:off x="6727541" y="2065708"/>
            <a:ext cx="83209" cy="33817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38" b="1" baseline="-25000" dirty="0">
              <a:solidFill>
                <a:schemeClr val="tx1"/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3FA9E98-E27A-4865-9F6F-421C2AC99ECF}"/>
              </a:ext>
            </a:extLst>
          </p:cNvPr>
          <p:cNvSpPr/>
          <p:nvPr/>
        </p:nvSpPr>
        <p:spPr>
          <a:xfrm flipH="1">
            <a:off x="6150196" y="2062749"/>
            <a:ext cx="83209" cy="33817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38" b="1" baseline="-25000" dirty="0">
              <a:solidFill>
                <a:schemeClr val="tx1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59055D9-05D4-4F68-8CF5-7A822D5C9F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 Gating 2D FET: Process Flow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456CC7-FAD6-4A5B-8885-0DB45ED3194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4035F43-98E3-493B-BA00-867F69A21B42}" type="slidenum">
              <a:rPr lang="en-US" smtClean="0">
                <a:solidFill>
                  <a:srgbClr val="FFFFFF"/>
                </a:solidFill>
              </a:rPr>
              <a:pPr>
                <a:defRPr/>
              </a:pPr>
              <a:t>14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D4121BA-F4CC-4B2F-A315-6AABF1442BEA}"/>
              </a:ext>
            </a:extLst>
          </p:cNvPr>
          <p:cNvSpPr/>
          <p:nvPr/>
        </p:nvSpPr>
        <p:spPr>
          <a:xfrm rot="10800000">
            <a:off x="4649369" y="2861186"/>
            <a:ext cx="3650557" cy="1143396"/>
          </a:xfrm>
          <a:prstGeom prst="rect">
            <a:avLst/>
          </a:prstGeom>
          <a:solidFill>
            <a:srgbClr val="00B0F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38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73122F4-07F8-4C8B-9ACB-5EEA69171BCE}"/>
              </a:ext>
            </a:extLst>
          </p:cNvPr>
          <p:cNvSpPr/>
          <p:nvPr/>
        </p:nvSpPr>
        <p:spPr>
          <a:xfrm>
            <a:off x="4649369" y="4004583"/>
            <a:ext cx="3650557" cy="48519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38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3AD17D-FDF1-43A2-8236-F6CA2C4A7C63}"/>
              </a:ext>
            </a:extLst>
          </p:cNvPr>
          <p:cNvSpPr txBox="1"/>
          <p:nvPr/>
        </p:nvSpPr>
        <p:spPr>
          <a:xfrm>
            <a:off x="5581704" y="3271979"/>
            <a:ext cx="1785881" cy="3194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76" b="1" dirty="0">
                <a:latin typeface="Calibri" panose="020F0502020204030204" pitchFamily="34" charset="0"/>
              </a:rPr>
              <a:t>SiO</a:t>
            </a:r>
            <a:r>
              <a:rPr lang="en-US" sz="1476" b="1" baseline="-25000" dirty="0">
                <a:latin typeface="Calibri" panose="020F0502020204030204" pitchFamily="34" charset="0"/>
              </a:rPr>
              <a:t>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000DAFF-A676-49C1-BE60-A1C5384103F1}"/>
              </a:ext>
            </a:extLst>
          </p:cNvPr>
          <p:cNvSpPr txBox="1"/>
          <p:nvPr/>
        </p:nvSpPr>
        <p:spPr>
          <a:xfrm>
            <a:off x="5256931" y="4085581"/>
            <a:ext cx="2435431" cy="3519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87" b="1" dirty="0">
                <a:solidFill>
                  <a:schemeClr val="bg1"/>
                </a:solidFill>
                <a:latin typeface="Calibri" panose="020F0502020204030204" pitchFamily="34" charset="0"/>
              </a:rPr>
              <a:t>P++ Si</a:t>
            </a:r>
            <a:endParaRPr lang="en-US" sz="1687" b="1" baseline="-2500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B80BF2B-A1F9-4A2F-B81C-CE7B84FC7528}"/>
              </a:ext>
            </a:extLst>
          </p:cNvPr>
          <p:cNvSpPr/>
          <p:nvPr/>
        </p:nvSpPr>
        <p:spPr>
          <a:xfrm>
            <a:off x="4648872" y="2121004"/>
            <a:ext cx="891250" cy="740182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76" b="1" dirty="0">
                <a:solidFill>
                  <a:schemeClr val="tx1"/>
                </a:solidFill>
              </a:rPr>
              <a:t>Au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23CE714-6ADC-4537-9BFF-CE563FB16386}"/>
              </a:ext>
            </a:extLst>
          </p:cNvPr>
          <p:cNvGrpSpPr/>
          <p:nvPr/>
        </p:nvGrpSpPr>
        <p:grpSpPr>
          <a:xfrm>
            <a:off x="4648871" y="1929608"/>
            <a:ext cx="1389085" cy="808866"/>
            <a:chOff x="5855302" y="2110740"/>
            <a:chExt cx="2368494" cy="865818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70076249-BCF0-4F25-902D-98618AD18164}"/>
                </a:ext>
              </a:extLst>
            </p:cNvPr>
            <p:cNvSpPr/>
            <p:nvPr/>
          </p:nvSpPr>
          <p:spPr>
            <a:xfrm>
              <a:off x="7343091" y="2456064"/>
              <a:ext cx="880705" cy="520494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38" b="1" dirty="0">
                <a:solidFill>
                  <a:schemeClr val="tx1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D7408ACE-FFB4-499D-B31D-3B836E3B03CE}"/>
                </a:ext>
              </a:extLst>
            </p:cNvPr>
            <p:cNvSpPr/>
            <p:nvPr/>
          </p:nvSpPr>
          <p:spPr>
            <a:xfrm>
              <a:off x="5855302" y="2110740"/>
              <a:ext cx="1726598" cy="204872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68A8AB95-6DFA-4721-A758-9AA09E1188DE}"/>
                </a:ext>
              </a:extLst>
            </p:cNvPr>
            <p:cNvSpPr/>
            <p:nvPr/>
          </p:nvSpPr>
          <p:spPr>
            <a:xfrm flipH="1">
              <a:off x="7343676" y="2303525"/>
              <a:ext cx="238223" cy="159176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800CC1F1-9AC1-4F9E-8194-DD3CEC7571E5}"/>
              </a:ext>
            </a:extLst>
          </p:cNvPr>
          <p:cNvSpPr/>
          <p:nvPr/>
        </p:nvSpPr>
        <p:spPr>
          <a:xfrm flipH="1">
            <a:off x="7438640" y="2081828"/>
            <a:ext cx="862256" cy="775053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76" b="1" dirty="0">
                <a:solidFill>
                  <a:schemeClr val="tx1"/>
                </a:solidFill>
              </a:rPr>
              <a:t>Au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11F0BDC-9630-437E-BE6E-106E652425E2}"/>
              </a:ext>
            </a:extLst>
          </p:cNvPr>
          <p:cNvGrpSpPr/>
          <p:nvPr/>
        </p:nvGrpSpPr>
        <p:grpSpPr>
          <a:xfrm flipH="1">
            <a:off x="6933296" y="1893390"/>
            <a:ext cx="1367601" cy="844824"/>
            <a:chOff x="5866182" y="2072250"/>
            <a:chExt cx="2357614" cy="904308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758C31C-F77B-4BCB-BE5B-66295D698011}"/>
                </a:ext>
              </a:extLst>
            </p:cNvPr>
            <p:cNvSpPr/>
            <p:nvPr/>
          </p:nvSpPr>
          <p:spPr>
            <a:xfrm>
              <a:off x="7343091" y="2456064"/>
              <a:ext cx="880705" cy="520494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38" b="1" dirty="0">
                <a:solidFill>
                  <a:schemeClr val="tx1"/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F5A89132-4BD8-408E-8804-BE4A4F74A02F}"/>
                </a:ext>
              </a:extLst>
            </p:cNvPr>
            <p:cNvSpPr/>
            <p:nvPr/>
          </p:nvSpPr>
          <p:spPr>
            <a:xfrm>
              <a:off x="5866182" y="2072250"/>
              <a:ext cx="1715718" cy="252462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FC5CBDB-4DCD-4875-9ECD-7CD25961E220}"/>
                </a:ext>
              </a:extLst>
            </p:cNvPr>
            <p:cNvSpPr/>
            <p:nvPr/>
          </p:nvSpPr>
          <p:spPr>
            <a:xfrm flipH="1">
              <a:off x="7343676" y="2303525"/>
              <a:ext cx="238223" cy="159176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2C5B9DAF-2A63-48F6-812F-3337EC97A814}"/>
              </a:ext>
            </a:extLst>
          </p:cNvPr>
          <p:cNvSpPr/>
          <p:nvPr/>
        </p:nvSpPr>
        <p:spPr>
          <a:xfrm flipH="1">
            <a:off x="6260936" y="1821762"/>
            <a:ext cx="442475" cy="452475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66" b="1" dirty="0">
                <a:solidFill>
                  <a:schemeClr val="tx1"/>
                </a:solidFill>
              </a:rPr>
              <a:t>Au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7B99813-8D83-4578-97B7-04F62327410C}"/>
              </a:ext>
            </a:extLst>
          </p:cNvPr>
          <p:cNvSpPr/>
          <p:nvPr/>
        </p:nvSpPr>
        <p:spPr>
          <a:xfrm flipH="1">
            <a:off x="6076573" y="2389146"/>
            <a:ext cx="856722" cy="2396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38" b="1" dirty="0">
                <a:solidFill>
                  <a:schemeClr val="tx1"/>
                </a:solidFill>
              </a:rPr>
              <a:t>ALD oxide</a:t>
            </a:r>
            <a:endParaRPr lang="en-US" sz="738" b="1" baseline="-25000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23C3717-056E-40A9-87F0-16D30F0C696F}"/>
              </a:ext>
            </a:extLst>
          </p:cNvPr>
          <p:cNvSpPr/>
          <p:nvPr/>
        </p:nvSpPr>
        <p:spPr>
          <a:xfrm flipH="1">
            <a:off x="6262587" y="2272107"/>
            <a:ext cx="442729" cy="11700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44" b="1" dirty="0" err="1">
                <a:solidFill>
                  <a:schemeClr val="tx1"/>
                </a:solidFill>
              </a:rPr>
              <a:t>Ti</a:t>
            </a:r>
            <a:endParaRPr lang="en-US" sz="1476" b="1" dirty="0">
              <a:solidFill>
                <a:schemeClr val="tx1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4C001E5-D36C-483E-968F-4AE5CE667A8E}"/>
              </a:ext>
            </a:extLst>
          </p:cNvPr>
          <p:cNvSpPr/>
          <p:nvPr/>
        </p:nvSpPr>
        <p:spPr>
          <a:xfrm flipH="1">
            <a:off x="6025997" y="2617222"/>
            <a:ext cx="905985" cy="122988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38" b="1" dirty="0">
                <a:solidFill>
                  <a:schemeClr val="tx1"/>
                </a:solidFill>
              </a:rPr>
              <a:t>Seed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29897A28-FBD5-4F3C-9B13-1351AAD50C0A}"/>
              </a:ext>
            </a:extLst>
          </p:cNvPr>
          <p:cNvGraphicFramePr/>
          <p:nvPr/>
        </p:nvGraphicFramePr>
        <p:xfrm>
          <a:off x="989403" y="1668079"/>
          <a:ext cx="2647766" cy="304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2" name="Rectangle 31">
            <a:extLst>
              <a:ext uri="{FF2B5EF4-FFF2-40B4-BE49-F238E27FC236}">
                <a16:creationId xmlns:a16="http://schemas.microsoft.com/office/drawing/2014/main" id="{EB8BD8E3-8F5F-4C11-9279-4B83D432DAE3}"/>
              </a:ext>
            </a:extLst>
          </p:cNvPr>
          <p:cNvSpPr/>
          <p:nvPr/>
        </p:nvSpPr>
        <p:spPr>
          <a:xfrm flipH="1">
            <a:off x="4646965" y="1582090"/>
            <a:ext cx="1383176" cy="2396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38" b="1" dirty="0">
                <a:solidFill>
                  <a:schemeClr val="tx1"/>
                </a:solidFill>
              </a:rPr>
              <a:t>ALD oxide</a:t>
            </a:r>
            <a:endParaRPr lang="en-US" sz="738" b="1" baseline="-25000" dirty="0">
              <a:solidFill>
                <a:schemeClr val="tx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D566849-7EB6-4CA4-B11C-9402B3CE436B}"/>
              </a:ext>
            </a:extLst>
          </p:cNvPr>
          <p:cNvSpPr/>
          <p:nvPr/>
        </p:nvSpPr>
        <p:spPr>
          <a:xfrm flipH="1">
            <a:off x="4648571" y="1810166"/>
            <a:ext cx="1003468" cy="122988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38" b="1" dirty="0">
                <a:solidFill>
                  <a:schemeClr val="tx1"/>
                </a:solidFill>
              </a:rPr>
              <a:t>Seed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687852C-A08B-41E7-A51D-050F8B8B0B78}"/>
              </a:ext>
            </a:extLst>
          </p:cNvPr>
          <p:cNvSpPr/>
          <p:nvPr/>
        </p:nvSpPr>
        <p:spPr>
          <a:xfrm flipH="1">
            <a:off x="6935398" y="1551528"/>
            <a:ext cx="1366833" cy="22377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38" b="1" dirty="0">
                <a:solidFill>
                  <a:schemeClr val="tx1"/>
                </a:solidFill>
              </a:rPr>
              <a:t>ALD oxide</a:t>
            </a:r>
            <a:endParaRPr lang="en-US" sz="738" b="1" baseline="-25000" dirty="0">
              <a:solidFill>
                <a:schemeClr val="tx1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C2F0DEA-CD7D-49E6-B177-F4551F2BA9FF}"/>
              </a:ext>
            </a:extLst>
          </p:cNvPr>
          <p:cNvSpPr/>
          <p:nvPr/>
        </p:nvSpPr>
        <p:spPr>
          <a:xfrm flipH="1">
            <a:off x="7302228" y="1775298"/>
            <a:ext cx="996586" cy="127293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38" b="1" dirty="0">
                <a:solidFill>
                  <a:schemeClr val="tx1"/>
                </a:solidFill>
              </a:rPr>
              <a:t>Seed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C600861-D1F7-4F8B-80B8-48AB6AE27910}"/>
              </a:ext>
            </a:extLst>
          </p:cNvPr>
          <p:cNvSpPr/>
          <p:nvPr/>
        </p:nvSpPr>
        <p:spPr>
          <a:xfrm flipH="1">
            <a:off x="5743386" y="1805861"/>
            <a:ext cx="286756" cy="33817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38" b="1" baseline="-25000" dirty="0">
              <a:solidFill>
                <a:schemeClr val="tx1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D5F0697-AC6F-4A1F-B1BD-22E913C19E8D}"/>
              </a:ext>
            </a:extLst>
          </p:cNvPr>
          <p:cNvSpPr/>
          <p:nvPr/>
        </p:nvSpPr>
        <p:spPr>
          <a:xfrm flipH="1">
            <a:off x="5734945" y="2126176"/>
            <a:ext cx="293591" cy="126202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38" b="1" dirty="0">
              <a:solidFill>
                <a:schemeClr val="tx1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91489C0-A724-4E3D-9E0C-7B86956D0B0F}"/>
              </a:ext>
            </a:extLst>
          </p:cNvPr>
          <p:cNvSpPr/>
          <p:nvPr/>
        </p:nvSpPr>
        <p:spPr>
          <a:xfrm flipH="1">
            <a:off x="6931982" y="2126176"/>
            <a:ext cx="286756" cy="126202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38" b="1" dirty="0">
              <a:solidFill>
                <a:schemeClr val="tx1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979B79AF-3E28-49E1-BBF8-2D9294770805}"/>
              </a:ext>
            </a:extLst>
          </p:cNvPr>
          <p:cNvSpPr/>
          <p:nvPr/>
        </p:nvSpPr>
        <p:spPr>
          <a:xfrm rot="5400000" flipH="1">
            <a:off x="5843408" y="2309227"/>
            <a:ext cx="502637" cy="136536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38" b="1" dirty="0">
              <a:solidFill>
                <a:schemeClr val="tx1"/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EBACA62-D116-4828-9476-B43214E4C43E}"/>
              </a:ext>
            </a:extLst>
          </p:cNvPr>
          <p:cNvSpPr/>
          <p:nvPr/>
        </p:nvSpPr>
        <p:spPr>
          <a:xfrm rot="5400000" flipH="1">
            <a:off x="6618106" y="2310473"/>
            <a:ext cx="499569" cy="134021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38" b="1" dirty="0">
              <a:solidFill>
                <a:schemeClr val="tx1"/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BE84239-0D80-499B-BEF4-634A1E15D987}"/>
              </a:ext>
            </a:extLst>
          </p:cNvPr>
          <p:cNvSpPr/>
          <p:nvPr/>
        </p:nvSpPr>
        <p:spPr>
          <a:xfrm rot="5400000" flipH="1">
            <a:off x="7009811" y="1951242"/>
            <a:ext cx="478088" cy="126202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38" b="1" dirty="0">
              <a:solidFill>
                <a:schemeClr val="tx1"/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D91A0DD7-3EDF-4CE7-84CD-20A6182C6975}"/>
              </a:ext>
            </a:extLst>
          </p:cNvPr>
          <p:cNvSpPr/>
          <p:nvPr/>
        </p:nvSpPr>
        <p:spPr>
          <a:xfrm rot="5400000" flipH="1">
            <a:off x="5490937" y="1967961"/>
            <a:ext cx="441792" cy="126202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38" b="1" dirty="0">
              <a:solidFill>
                <a:schemeClr val="tx1"/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7493AE1-F83E-4DA1-9914-E2DC65A958C2}"/>
              </a:ext>
            </a:extLst>
          </p:cNvPr>
          <p:cNvSpPr/>
          <p:nvPr/>
        </p:nvSpPr>
        <p:spPr>
          <a:xfrm flipH="1">
            <a:off x="6727542" y="1971889"/>
            <a:ext cx="288672" cy="15637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38" b="1" baseline="-25000" dirty="0">
              <a:solidFill>
                <a:schemeClr val="tx1"/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277886FC-1D5B-4EE6-BF92-339D20235BBA}"/>
              </a:ext>
            </a:extLst>
          </p:cNvPr>
          <p:cNvSpPr/>
          <p:nvPr/>
        </p:nvSpPr>
        <p:spPr>
          <a:xfrm flipH="1">
            <a:off x="5950900" y="1969377"/>
            <a:ext cx="282504" cy="15679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38" b="1" baseline="-25000" dirty="0">
              <a:solidFill>
                <a:schemeClr val="tx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68F5661-5737-44FA-9BCD-466AD6149E26}"/>
              </a:ext>
            </a:extLst>
          </p:cNvPr>
          <p:cNvSpPr/>
          <p:nvPr/>
        </p:nvSpPr>
        <p:spPr bwMode="auto">
          <a:xfrm>
            <a:off x="4616243" y="1229401"/>
            <a:ext cx="1027811" cy="711957"/>
          </a:xfrm>
          <a:prstGeom prst="rect">
            <a:avLst/>
          </a:prstGeom>
          <a:solidFill>
            <a:schemeClr val="bg1"/>
          </a:solidFill>
          <a:ln w="158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48220" tIns="24110" rIns="48220" bIns="2411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482163"/>
            <a:endParaRPr lang="en-US" sz="633">
              <a:latin typeface="Verdana" pitchFamily="34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FA6F7E4-059E-47D2-8091-57157FB7202F}"/>
              </a:ext>
            </a:extLst>
          </p:cNvPr>
          <p:cNvSpPr/>
          <p:nvPr/>
        </p:nvSpPr>
        <p:spPr bwMode="auto">
          <a:xfrm>
            <a:off x="7316157" y="1192101"/>
            <a:ext cx="1027811" cy="742560"/>
          </a:xfrm>
          <a:prstGeom prst="rect">
            <a:avLst/>
          </a:prstGeom>
          <a:solidFill>
            <a:schemeClr val="bg1"/>
          </a:solidFill>
          <a:ln w="158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48220" tIns="24110" rIns="48220" bIns="2411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482163"/>
            <a:endParaRPr lang="en-US" sz="633">
              <a:latin typeface="Verdana" pitchFamily="34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180D8DF-9744-48CE-B1EA-BF598C06B4F8}"/>
              </a:ext>
            </a:extLst>
          </p:cNvPr>
          <p:cNvSpPr/>
          <p:nvPr/>
        </p:nvSpPr>
        <p:spPr>
          <a:xfrm flipH="1">
            <a:off x="6935398" y="1775299"/>
            <a:ext cx="286756" cy="35394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38" b="1" baseline="-25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9533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45" grpId="0" animBg="1"/>
      <p:bldP spid="17" grpId="0" animBg="1"/>
      <p:bldP spid="20" grpId="0" animBg="1"/>
      <p:bldP spid="22" grpId="0" animBg="1"/>
      <p:bldP spid="23" grpId="0" animBg="1"/>
      <p:bldP spid="24" grpId="0" animBg="1"/>
      <p:bldP spid="25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7" grpId="0" animBg="1"/>
      <p:bldP spid="48" grpId="0" animBg="1"/>
      <p:bldP spid="2" grpId="0" animBg="1"/>
      <p:bldP spid="49" grpId="0" animBg="1"/>
      <p:bldP spid="3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E35CFE8-1D7B-1949-B21E-295851AA9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0F9C689-B993-9E47-97BB-97B0094E9D5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2CB6CBEF-2517-1740-85ED-B2D5D0FCA0E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3801030914"/>
      </p:ext>
    </p:extLst>
  </p:cSld>
  <p:clrMapOvr>
    <a:masterClrMapping/>
  </p:clrMapOvr>
  <p:transition spd="slow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4D4C1-6252-A14B-B87E-3D19CB6157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Aim &amp;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99D234-25C1-D849-BAB7-0D42D428BA7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lvl="1"/>
            <a:r>
              <a:rPr lang="en-US" dirty="0"/>
              <a:t>Test and characterize ALD RRAM devices</a:t>
            </a:r>
          </a:p>
          <a:p>
            <a:pPr lvl="1"/>
            <a:r>
              <a:rPr lang="en-US" dirty="0"/>
              <a:t>Develop TiN recipe on new Lesker with low oxygen contamination</a:t>
            </a:r>
          </a:p>
          <a:p>
            <a:pPr lvl="1"/>
            <a:r>
              <a:rPr lang="en-US" dirty="0"/>
              <a:t>Compare TiN properties (composition, resistivity, topography)</a:t>
            </a:r>
          </a:p>
          <a:p>
            <a:pPr lvl="1"/>
            <a:r>
              <a:rPr lang="en-US" dirty="0"/>
              <a:t>Make electrical/imaging data and test structure layouts available to SNF</a:t>
            </a:r>
          </a:p>
          <a:p>
            <a:pPr lvl="1"/>
            <a:r>
              <a:rPr lang="en-US" dirty="0"/>
              <a:t>Make SOPs for RRAM stacks and report TiN findings</a:t>
            </a:r>
          </a:p>
          <a:p>
            <a:pPr lvl="1">
              <a:buClr>
                <a:srgbClr val="8C1515"/>
              </a:buClr>
            </a:pPr>
            <a:endParaRPr lang="en-US" dirty="0"/>
          </a:p>
          <a:p>
            <a:pPr lvl="1">
              <a:buClr>
                <a:srgbClr val="8C1515"/>
              </a:buClr>
            </a:pPr>
            <a:endParaRPr lang="en-US" i="1" dirty="0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A37C2662-10B9-1D47-B6F7-5DB04EEB9B7D}"/>
              </a:ext>
            </a:extLst>
          </p:cNvPr>
          <p:cNvGraphicFramePr>
            <a:graphicFrameLocks noGrp="1"/>
          </p:cNvGraphicFramePr>
          <p:nvPr>
            <p:ph sz="quarter" idx="11"/>
          </p:nvPr>
        </p:nvGraphicFramePr>
        <p:xfrm>
          <a:off x="949325" y="2841625"/>
          <a:ext cx="7707313" cy="18161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86602822"/>
      </p:ext>
    </p:extLst>
  </p:cSld>
  <p:clrMapOvr>
    <a:masterClrMapping/>
  </p:clrMapOvr>
  <p:transition spd="slow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>
            <a:extLst>
              <a:ext uri="{FF2B5EF4-FFF2-40B4-BE49-F238E27FC236}">
                <a16:creationId xmlns:a16="http://schemas.microsoft.com/office/drawing/2014/main" id="{94CFEFDD-88D7-A244-BFF1-B7FFBD1BE7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9926" y="2957355"/>
            <a:ext cx="1668137" cy="1719072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1FBB31F9-F52E-984D-A29D-9A980A49B7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TiN Sample Preparation &amp; Characterization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564561A-9F57-FE4A-B066-60F5145F5A01}"/>
              </a:ext>
            </a:extLst>
          </p:cNvPr>
          <p:cNvSpPr/>
          <p:nvPr/>
        </p:nvSpPr>
        <p:spPr>
          <a:xfrm>
            <a:off x="1453273" y="1680409"/>
            <a:ext cx="1542176" cy="275897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3B485F9-6A40-D34F-8A07-BBED31CBED55}"/>
              </a:ext>
            </a:extLst>
          </p:cNvPr>
          <p:cNvSpPr/>
          <p:nvPr/>
        </p:nvSpPr>
        <p:spPr>
          <a:xfrm>
            <a:off x="3883530" y="1684013"/>
            <a:ext cx="1542176" cy="275897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41A13A3-F499-5B4C-A31E-94C3BD734892}"/>
              </a:ext>
            </a:extLst>
          </p:cNvPr>
          <p:cNvSpPr/>
          <p:nvPr/>
        </p:nvSpPr>
        <p:spPr>
          <a:xfrm>
            <a:off x="3883530" y="1186335"/>
            <a:ext cx="1542176" cy="494073"/>
          </a:xfrm>
          <a:prstGeom prst="rect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SiO</a:t>
            </a:r>
            <a:r>
              <a:rPr lang="en-US" baseline="-25000" dirty="0"/>
              <a:t>2</a:t>
            </a:r>
            <a:r>
              <a:rPr lang="en-US" dirty="0"/>
              <a:t> </a:t>
            </a:r>
          </a:p>
        </p:txBody>
      </p:sp>
      <p:sp>
        <p:nvSpPr>
          <p:cNvPr id="11" name="Notched Right Arrow 10">
            <a:extLst>
              <a:ext uri="{FF2B5EF4-FFF2-40B4-BE49-F238E27FC236}">
                <a16:creationId xmlns:a16="http://schemas.microsoft.com/office/drawing/2014/main" id="{392F724C-A623-AA47-8B80-ECF849D6CD96}"/>
              </a:ext>
            </a:extLst>
          </p:cNvPr>
          <p:cNvSpPr/>
          <p:nvPr/>
        </p:nvSpPr>
        <p:spPr>
          <a:xfrm>
            <a:off x="3160986" y="1680408"/>
            <a:ext cx="583324" cy="275897"/>
          </a:xfrm>
          <a:prstGeom prst="notchedRightArrow">
            <a:avLst/>
          </a:prstGeom>
          <a:solidFill>
            <a:srgbClr val="7030A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3700A75-464D-5E4A-B7D3-52C6776C05AE}"/>
              </a:ext>
            </a:extLst>
          </p:cNvPr>
          <p:cNvSpPr txBox="1"/>
          <p:nvPr/>
        </p:nvSpPr>
        <p:spPr>
          <a:xfrm>
            <a:off x="1491628" y="1956305"/>
            <a:ext cx="14654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Start with Si wafer</a:t>
            </a:r>
          </a:p>
          <a:p>
            <a:pPr algn="ctr"/>
            <a:r>
              <a:rPr lang="en-US" sz="1200" dirty="0"/>
              <a:t>Standard RCA Clean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4651BEA-0E44-A446-B690-76D0FFC7F78D}"/>
              </a:ext>
            </a:extLst>
          </p:cNvPr>
          <p:cNvSpPr txBox="1"/>
          <p:nvPr/>
        </p:nvSpPr>
        <p:spPr>
          <a:xfrm>
            <a:off x="3885820" y="1956305"/>
            <a:ext cx="15376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Dry grow 100nm SiO</a:t>
            </a:r>
            <a:r>
              <a:rPr lang="en-US" sz="1200" baseline="-25000" dirty="0"/>
              <a:t>2</a:t>
            </a:r>
          </a:p>
          <a:p>
            <a:pPr algn="ctr"/>
            <a:r>
              <a:rPr lang="en-US" sz="1200" dirty="0"/>
              <a:t>(thermco)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DD770F7-AFD3-0E4E-9816-90E3B9E63F01}"/>
              </a:ext>
            </a:extLst>
          </p:cNvPr>
          <p:cNvSpPr/>
          <p:nvPr/>
        </p:nvSpPr>
        <p:spPr>
          <a:xfrm>
            <a:off x="6287470" y="1684013"/>
            <a:ext cx="1542176" cy="275897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32567C5-8270-7440-BE6C-D88C78698F80}"/>
              </a:ext>
            </a:extLst>
          </p:cNvPr>
          <p:cNvSpPr/>
          <p:nvPr/>
        </p:nvSpPr>
        <p:spPr>
          <a:xfrm>
            <a:off x="6287470" y="1186335"/>
            <a:ext cx="1542176" cy="494073"/>
          </a:xfrm>
          <a:prstGeom prst="rect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SiO</a:t>
            </a:r>
            <a:r>
              <a:rPr lang="en-US" baseline="-25000" dirty="0"/>
              <a:t>2</a:t>
            </a:r>
            <a:r>
              <a:rPr lang="en-US" dirty="0"/>
              <a:t> </a:t>
            </a:r>
          </a:p>
        </p:txBody>
      </p:sp>
      <p:sp>
        <p:nvSpPr>
          <p:cNvPr id="16" name="Notched Right Arrow 15">
            <a:extLst>
              <a:ext uri="{FF2B5EF4-FFF2-40B4-BE49-F238E27FC236}">
                <a16:creationId xmlns:a16="http://schemas.microsoft.com/office/drawing/2014/main" id="{8A926E76-A745-9E46-89E6-11DB8ED26622}"/>
              </a:ext>
            </a:extLst>
          </p:cNvPr>
          <p:cNvSpPr/>
          <p:nvPr/>
        </p:nvSpPr>
        <p:spPr>
          <a:xfrm>
            <a:off x="5564926" y="1680408"/>
            <a:ext cx="583324" cy="275897"/>
          </a:xfrm>
          <a:prstGeom prst="notchedRightArrow">
            <a:avLst/>
          </a:prstGeom>
          <a:solidFill>
            <a:srgbClr val="7030A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A7B64D-42B1-1D49-B080-CE2C8DE6DB01}"/>
              </a:ext>
            </a:extLst>
          </p:cNvPr>
          <p:cNvSpPr txBox="1"/>
          <p:nvPr/>
        </p:nvSpPr>
        <p:spPr>
          <a:xfrm>
            <a:off x="6401167" y="1956305"/>
            <a:ext cx="13147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Sputter 30nm TiN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7C8326C-0CB4-B14E-9024-B9D14A4FE415}"/>
              </a:ext>
            </a:extLst>
          </p:cNvPr>
          <p:cNvSpPr/>
          <p:nvPr/>
        </p:nvSpPr>
        <p:spPr>
          <a:xfrm>
            <a:off x="6287470" y="927775"/>
            <a:ext cx="1542176" cy="254955"/>
          </a:xfrm>
          <a:prstGeom prst="rect">
            <a:avLst/>
          </a:prstGeom>
          <a:solidFill>
            <a:srgbClr val="0070C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TiN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34E325C-0582-F445-A06E-341B64F53431}"/>
              </a:ext>
            </a:extLst>
          </p:cNvPr>
          <p:cNvSpPr txBox="1"/>
          <p:nvPr/>
        </p:nvSpPr>
        <p:spPr>
          <a:xfrm>
            <a:off x="277091" y="1098519"/>
            <a:ext cx="126028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(Not drawn to scale)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8EB615D6-2B2D-274E-9764-2AFFF7E815D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6817" t="1383" r="6581" b="23065"/>
          <a:stretch/>
        </p:blipFill>
        <p:spPr>
          <a:xfrm>
            <a:off x="4404330" y="3422497"/>
            <a:ext cx="2437456" cy="127362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543415A6-8CF9-184A-B935-FD94F3758082}"/>
              </a:ext>
            </a:extLst>
          </p:cNvPr>
          <p:cNvSpPr txBox="1"/>
          <p:nvPr/>
        </p:nvSpPr>
        <p:spPr>
          <a:xfrm>
            <a:off x="4404330" y="3101748"/>
            <a:ext cx="2437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AFM Surface Roughness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58E1E299-0763-AF4F-9700-1FC77EEC8EE3}"/>
              </a:ext>
            </a:extLst>
          </p:cNvPr>
          <p:cNvSpPr/>
          <p:nvPr/>
        </p:nvSpPr>
        <p:spPr>
          <a:xfrm>
            <a:off x="318644" y="2571750"/>
            <a:ext cx="8510396" cy="375920"/>
          </a:xfrm>
          <a:prstGeom prst="roundRect">
            <a:avLst/>
          </a:prstGeom>
          <a:solidFill>
            <a:srgbClr val="FFC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Compare 3 sputtering tools: </a:t>
            </a:r>
            <a:r>
              <a:rPr lang="en-US" dirty="0"/>
              <a:t>Lesker-1 (SNF), Lesker-2 (SNF), AJA (non-SNF) 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E205F0B-97CF-3A46-8211-4E69B27B6C30}"/>
              </a:ext>
            </a:extLst>
          </p:cNvPr>
          <p:cNvSpPr txBox="1"/>
          <p:nvPr/>
        </p:nvSpPr>
        <p:spPr>
          <a:xfrm>
            <a:off x="7153185" y="3114720"/>
            <a:ext cx="17616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AFM Step Height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EA3B465-55E4-3C4B-A4ED-1FAA95688170}"/>
              </a:ext>
            </a:extLst>
          </p:cNvPr>
          <p:cNvSpPr txBox="1"/>
          <p:nvPr/>
        </p:nvSpPr>
        <p:spPr>
          <a:xfrm>
            <a:off x="318644" y="3104330"/>
            <a:ext cx="17482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Prometrix Resistivity</a:t>
            </a:r>
          </a:p>
        </p:txBody>
      </p:sp>
      <p:pic>
        <p:nvPicPr>
          <p:cNvPr id="37" name="Picture 36" descr="A microscope on a table&#10;&#10;Description automatically generated">
            <a:extLst>
              <a:ext uri="{FF2B5EF4-FFF2-40B4-BE49-F238E27FC236}">
                <a16:creationId xmlns:a16="http://schemas.microsoft.com/office/drawing/2014/main" id="{898A633D-4D44-2F41-80C9-DF50CAC885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2524280" y="3432893"/>
            <a:ext cx="1231427" cy="1231427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7463D900-5442-2C4A-B534-D137EBD36B5D}"/>
              </a:ext>
            </a:extLst>
          </p:cNvPr>
          <p:cNvSpPr txBox="1"/>
          <p:nvPr/>
        </p:nvSpPr>
        <p:spPr>
          <a:xfrm>
            <a:off x="2087137" y="3109592"/>
            <a:ext cx="21371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XPS Composition + Milling</a:t>
            </a:r>
          </a:p>
        </p:txBody>
      </p:sp>
      <p:pic>
        <p:nvPicPr>
          <p:cNvPr id="44" name="Picture 43" descr="A close up of a device&#10;&#10;Description automatically generated">
            <a:extLst>
              <a:ext uri="{FF2B5EF4-FFF2-40B4-BE49-F238E27FC236}">
                <a16:creationId xmlns:a16="http://schemas.microsoft.com/office/drawing/2014/main" id="{BA88804D-E132-2341-B2F4-837E288ADE6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l="4436" t="5557" r="14329" b="22166"/>
          <a:stretch/>
        </p:blipFill>
        <p:spPr>
          <a:xfrm>
            <a:off x="694563" y="3372906"/>
            <a:ext cx="1088610" cy="1323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473210"/>
      </p:ext>
    </p:extLst>
  </p:cSld>
  <p:clrMapOvr>
    <a:masterClrMapping/>
  </p:clrMapOvr>
  <p:transition spd="slow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B8B04-6D74-7A49-B307-193264070E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Literature Review on TiN Sputtering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A702B9-ED17-2B4E-8C88-2D44DB91429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 fontScale="85000" lnSpcReduction="10000"/>
          </a:bodyPr>
          <a:lstStyle/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TiN films absorb a high concentration of contaminants including hydrogen, carbon, and oxygen when they are exposed to air after deposition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With the target–substrate distance set to 88 mm the </a:t>
            </a:r>
            <a:r>
              <a:rPr lang="en-US" b="1" dirty="0"/>
              <a:t>contaminant levels increase from ∼0.1% to ∼10% as the pressure is increased from 2 to 9 mTorr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The contaminant concentrations also correlate with in-plane distance from the center of the substrate and increase by roughly two orders of magnitude as the target–substrate distance is increased from 88 to 266 mm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Contaminants strongly influence properties of TiN thin films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/>
              <a:t>Resistivity of stoichiometric films increases by around a factor of 5 as the oxygen content increases from 0.1% to 11%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Energy of the sputtered TiN particles plays crucial role in determining the film properties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Important to precisely control the energy of these particles to obtain high-quality TiN</a:t>
            </a:r>
          </a:p>
          <a:p>
            <a:pPr marL="0" indent="0"/>
            <a:endParaRPr lang="en-US" sz="1100" dirty="0"/>
          </a:p>
          <a:p>
            <a:pPr marL="0" indent="0"/>
            <a:r>
              <a:rPr lang="en-US" sz="1100" dirty="0" err="1"/>
              <a:t>Ohya</a:t>
            </a:r>
            <a:r>
              <a:rPr lang="en-US" sz="1100" dirty="0"/>
              <a:t>, S., B. </a:t>
            </a:r>
            <a:r>
              <a:rPr lang="en-US" sz="1100" dirty="0" err="1"/>
              <a:t>Chiaro</a:t>
            </a:r>
            <a:r>
              <a:rPr lang="en-US" sz="1100" dirty="0"/>
              <a:t>, A. </a:t>
            </a:r>
            <a:r>
              <a:rPr lang="en-US" sz="1100" dirty="0" err="1"/>
              <a:t>Megrant</a:t>
            </a:r>
            <a:r>
              <a:rPr lang="en-US" sz="1100" dirty="0"/>
              <a:t>, C. Neill, R. </a:t>
            </a:r>
            <a:r>
              <a:rPr lang="en-US" sz="1100" dirty="0" err="1"/>
              <a:t>Barends</a:t>
            </a:r>
            <a:r>
              <a:rPr lang="en-US" sz="1100" dirty="0"/>
              <a:t>, Y. Chen, J. Kelly et al. "Room temperature deposition of sputtered TiN films for superconducting coplanar waveguide resonators." </a:t>
            </a:r>
            <a:r>
              <a:rPr lang="en-US" sz="1100" i="1" dirty="0"/>
              <a:t>Superconductor Science and Technology</a:t>
            </a:r>
            <a:r>
              <a:rPr lang="en-US" sz="1100" dirty="0"/>
              <a:t> 27, no. 1 (2013): 015009.</a:t>
            </a:r>
          </a:p>
        </p:txBody>
      </p:sp>
    </p:spTree>
    <p:extLst>
      <p:ext uri="{BB962C8B-B14F-4D97-AF65-F5344CB8AC3E}">
        <p14:creationId xmlns:p14="http://schemas.microsoft.com/office/powerpoint/2010/main" val="2506385024"/>
      </p:ext>
    </p:extLst>
  </p:cSld>
  <p:clrMapOvr>
    <a:masterClrMapping/>
  </p:clrMapOvr>
  <p:transition spd="slow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975B1E-8050-564A-AB6C-93ECF9E76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AJA TiN Sputter Recipe: Reactive Sputtering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5F6EBE-5A8F-F542-A45C-70A698A4E45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 numCol="1">
            <a:normAutofit fontScale="92500"/>
          </a:bodyPr>
          <a:lstStyle/>
          <a:p>
            <a:pPr lvl="1">
              <a:buFont typeface="Arial" panose="020B0604020202020204" pitchFamily="34" charset="0"/>
              <a:buChar char="•"/>
            </a:pPr>
            <a:r>
              <a:rPr lang="en-US" b="1" dirty="0"/>
              <a:t>Target:</a:t>
            </a:r>
            <a:r>
              <a:rPr lang="en-US" dirty="0"/>
              <a:t> Ti</a:t>
            </a:r>
            <a:endParaRPr lang="en-US" b="1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/>
              <a:t>RF Power: </a:t>
            </a:r>
            <a:r>
              <a:rPr lang="en-US" dirty="0"/>
              <a:t>200W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150W also ok; different dep rates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/>
              <a:t>Wafer Bias:</a:t>
            </a:r>
            <a:r>
              <a:rPr lang="en-US" dirty="0"/>
              <a:t> 100V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DC bias 92-94V on AJA in practice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/>
              <a:t>Ar Flow:</a:t>
            </a:r>
            <a:r>
              <a:rPr lang="en-US" dirty="0"/>
              <a:t> 30 sccm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/>
              <a:t>N Flow:</a:t>
            </a:r>
            <a:r>
              <a:rPr lang="en-US" dirty="0"/>
              <a:t> 3 sccm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Unit conversion means that this is written as 30 on AJA somehow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/>
              <a:t>Set Pressure:</a:t>
            </a:r>
            <a:r>
              <a:rPr lang="en-US" dirty="0"/>
              <a:t> 2.15 mTorr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1.8-1.9 mTorr on AJA in practice</a:t>
            </a:r>
            <a:endParaRPr lang="en-US" b="1" dirty="0"/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AAD994-00AC-E243-B3E3-18CF8546D935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 fontScale="85000" lnSpcReduction="10000"/>
          </a:bodyPr>
          <a:lstStyle/>
          <a:p>
            <a:pPr marL="0" lvl="1" indent="0">
              <a:buNone/>
            </a:pPr>
            <a:r>
              <a:rPr lang="en-US" b="1" dirty="0"/>
              <a:t>Recipe: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Load sample and wait for 1e-7 base chamber pressure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Plasma on another target (conductive) e.g. Al, GeTe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Eases plasma ignition for TiN target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Plasma on Ti target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Bias on other target off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20s ramp-up of Ti target RF power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2 minutes pre-sputtering of Ti target (shutter closed, no wafer bias)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20s ramp-up of wafer bias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Open shutter and deposit for X seconds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Close shutter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20s ramp-down of Ti target RF power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534756"/>
      </p:ext>
    </p:extLst>
  </p:cSld>
  <p:clrMapOvr>
    <a:masterClrMapping/>
  </p:clrMapOvr>
  <p:transition spd="slow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72E681-4E1B-344B-B6B4-06184D4E8B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TiN Properties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E19D2BEE-4545-7345-9C55-C78DF1793DE6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3058728941"/>
              </p:ext>
            </p:extLst>
          </p:nvPr>
        </p:nvGraphicFramePr>
        <p:xfrm>
          <a:off x="554989" y="1123901"/>
          <a:ext cx="8116571" cy="3474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3468">
                  <a:extLst>
                    <a:ext uri="{9D8B030D-6E8A-4147-A177-3AD203B41FA5}">
                      <a16:colId xmlns:a16="http://schemas.microsoft.com/office/drawing/2014/main" val="3081047722"/>
                    </a:ext>
                  </a:extLst>
                </a:gridCol>
                <a:gridCol w="794068">
                  <a:extLst>
                    <a:ext uri="{9D8B030D-6E8A-4147-A177-3AD203B41FA5}">
                      <a16:colId xmlns:a16="http://schemas.microsoft.com/office/drawing/2014/main" val="3585090238"/>
                    </a:ext>
                  </a:extLst>
                </a:gridCol>
                <a:gridCol w="821055">
                  <a:extLst>
                    <a:ext uri="{9D8B030D-6E8A-4147-A177-3AD203B41FA5}">
                      <a16:colId xmlns:a16="http://schemas.microsoft.com/office/drawing/2014/main" val="753271820"/>
                    </a:ext>
                  </a:extLst>
                </a:gridCol>
                <a:gridCol w="878205">
                  <a:extLst>
                    <a:ext uri="{9D8B030D-6E8A-4147-A177-3AD203B41FA5}">
                      <a16:colId xmlns:a16="http://schemas.microsoft.com/office/drawing/2014/main" val="3305344408"/>
                    </a:ext>
                  </a:extLst>
                </a:gridCol>
                <a:gridCol w="821055">
                  <a:extLst>
                    <a:ext uri="{9D8B030D-6E8A-4147-A177-3AD203B41FA5}">
                      <a16:colId xmlns:a16="http://schemas.microsoft.com/office/drawing/2014/main" val="1472218936"/>
                    </a:ext>
                  </a:extLst>
                </a:gridCol>
                <a:gridCol w="938530">
                  <a:extLst>
                    <a:ext uri="{9D8B030D-6E8A-4147-A177-3AD203B41FA5}">
                      <a16:colId xmlns:a16="http://schemas.microsoft.com/office/drawing/2014/main" val="739879038"/>
                    </a:ext>
                  </a:extLst>
                </a:gridCol>
                <a:gridCol w="925830">
                  <a:extLst>
                    <a:ext uri="{9D8B030D-6E8A-4147-A177-3AD203B41FA5}">
                      <a16:colId xmlns:a16="http://schemas.microsoft.com/office/drawing/2014/main" val="3304712977"/>
                    </a:ext>
                  </a:extLst>
                </a:gridCol>
                <a:gridCol w="925830">
                  <a:extLst>
                    <a:ext uri="{9D8B030D-6E8A-4147-A177-3AD203B41FA5}">
                      <a16:colId xmlns:a16="http://schemas.microsoft.com/office/drawing/2014/main" val="2975494"/>
                    </a:ext>
                  </a:extLst>
                </a:gridCol>
                <a:gridCol w="938530">
                  <a:extLst>
                    <a:ext uri="{9D8B030D-6E8A-4147-A177-3AD203B41FA5}">
                      <a16:colId xmlns:a16="http://schemas.microsoft.com/office/drawing/2014/main" val="1841493933"/>
                    </a:ext>
                  </a:extLst>
                </a:gridCol>
              </a:tblGrid>
              <a:tr h="192962">
                <a:tc>
                  <a:txBody>
                    <a:bodyPr/>
                    <a:lstStyle/>
                    <a:p>
                      <a:r>
                        <a:rPr lang="en-US" sz="900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AJA: A1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Lesker-1: X2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Lesker-1: X3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Lesker-1: X4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Lesker-2: Y1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Lesker-2: Y2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Lesker-2: Y3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Lesker-2: Y4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970501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900" b="1" dirty="0"/>
                        <a:t>Target/Wafer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Ti/Si+SiO</a:t>
                      </a:r>
                      <a:r>
                        <a:rPr lang="en-US" sz="900" baseline="-25000" dirty="0"/>
                        <a:t>2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TiN/Si+SiO</a:t>
                      </a:r>
                      <a:r>
                        <a:rPr lang="en-US" sz="900" baseline="-25000" dirty="0"/>
                        <a:t>2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TiN/Si+SiO</a:t>
                      </a:r>
                      <a:r>
                        <a:rPr lang="en-US" sz="900" baseline="-25000" dirty="0"/>
                        <a:t>2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TiN/Si+SiO</a:t>
                      </a:r>
                      <a:r>
                        <a:rPr lang="en-US" sz="900" baseline="-25000" dirty="0"/>
                        <a:t>2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TiN/Si+SiO</a:t>
                      </a:r>
                      <a:r>
                        <a:rPr lang="en-US" sz="900" baseline="-25000" dirty="0"/>
                        <a:t>2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TiN/Si+SiO</a:t>
                      </a:r>
                      <a:r>
                        <a:rPr lang="en-US" sz="900" baseline="-25000" dirty="0"/>
                        <a:t>2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TiN/glass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TiN/glass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202556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900" b="1" dirty="0"/>
                        <a:t>Base Pressure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~1e-7 Torr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~1e-6 Torr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~3e-6 Torr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~1e-6 Torr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~1e-7 Torr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~4e-9 Torr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~1e-8 Torr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~2e-8 Torr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846690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900" b="1" dirty="0"/>
                        <a:t>RF Power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200W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200W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200W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200W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200W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200W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250W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150W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4037791"/>
                  </a:ext>
                </a:extLst>
              </a:tr>
              <a:tr h="175683">
                <a:tc>
                  <a:txBody>
                    <a:bodyPr/>
                    <a:lstStyle/>
                    <a:p>
                      <a:r>
                        <a:rPr lang="en-US" sz="900" b="1" dirty="0"/>
                        <a:t>Gettering/</a:t>
                      </a:r>
                    </a:p>
                    <a:p>
                      <a:r>
                        <a:rPr lang="en-US" sz="900" b="1" dirty="0"/>
                        <a:t>Chamber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2 min TiN 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5 min Ti pre,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5 min TiN 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10 min Ti pre,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5 min TiN 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5 min Ti pre,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5 min TiN 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5 min TiN pre,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5 min TiN 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30 min TiN pre,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5 min TiN 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30 min TiN pre,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5 min TiN 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30 min TiN pre,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5 min TiN ↑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869337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900" b="1" dirty="0"/>
                        <a:t>Wafer Bias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100V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100V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100V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100V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100V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100V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100V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100V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689952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900" b="1" dirty="0"/>
                        <a:t>Ar/N Flow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30/3 sccm 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30/3 sccm 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30/3 sccm 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30/0 sccm 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11.5/0 sccm 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11.6/0 sccm 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11.5/0 sccm 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11.5/0 sccm ↑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493995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900" b="1" dirty="0"/>
                        <a:t>Pressure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2.15 mTorr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30-&gt;3 mTorr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20-&gt;2 mTorr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20-&gt;2 mTorr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15-&gt;5-&gt;2 mTorr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15-&gt;5-&gt;2 mTorr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15-&gt;5-&gt;2 mTorr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15-&gt;5-&gt;2 mTorr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9869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900" b="1" dirty="0"/>
                        <a:t>Sheet Resistance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solidFill>
                            <a:schemeClr val="tx1"/>
                          </a:solidFill>
                        </a:rPr>
                        <a:t>15.650 Ω/□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solidFill>
                            <a:schemeClr val="tx1"/>
                          </a:solidFill>
                        </a:rPr>
                        <a:t>2428.0 Ω/□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solidFill>
                            <a:schemeClr val="tx1"/>
                          </a:solidFill>
                        </a:rPr>
                        <a:t>304.8 Ω/□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solidFill>
                            <a:schemeClr val="tx1"/>
                          </a:solidFill>
                        </a:rPr>
                        <a:t>129.9 Ω/□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solidFill>
                            <a:schemeClr val="tx1"/>
                          </a:solidFill>
                        </a:rPr>
                        <a:t>121.2 Ω/□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solidFill>
                            <a:schemeClr val="tx1"/>
                          </a:solidFill>
                        </a:rPr>
                        <a:t>54.4 Ω/□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>
                          <a:solidFill>
                            <a:schemeClr val="tx1"/>
                          </a:solidFill>
                        </a:rPr>
                        <a:t>43.5 Ω/□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>
                          <a:solidFill>
                            <a:schemeClr val="tx1"/>
                          </a:solidFill>
                        </a:rPr>
                        <a:t>110.2 Ω/□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677280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900" b="1" dirty="0"/>
                        <a:t>Resistivity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67.25 uΩ cm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>
                          <a:solidFill>
                            <a:srgbClr val="FF0000"/>
                          </a:solidFill>
                        </a:rPr>
                        <a:t>6313 uΩ cm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>
                          <a:solidFill>
                            <a:srgbClr val="FF6C00"/>
                          </a:solidFill>
                        </a:rPr>
                        <a:t>927 uΩ cm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>
                          <a:solidFill>
                            <a:srgbClr val="FF6C00"/>
                          </a:solidFill>
                        </a:rPr>
                        <a:t>519.6 uΩ cm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>
                          <a:solidFill>
                            <a:srgbClr val="FF6C00"/>
                          </a:solidFill>
                        </a:rPr>
                        <a:t>969.6 uΩ cm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solidFill>
                            <a:srgbClr val="FFFF00"/>
                          </a:solidFill>
                        </a:rPr>
                        <a:t>217.6 uΩ cm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>
                          <a:solidFill>
                            <a:srgbClr val="FFFF00"/>
                          </a:solidFill>
                        </a:rPr>
                        <a:t>326.2 uΩ cm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>
                          <a:solidFill>
                            <a:srgbClr val="FF6C00"/>
                          </a:solidFill>
                        </a:rPr>
                        <a:t>639.2 uΩ cm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9564516"/>
                  </a:ext>
                </a:extLst>
              </a:tr>
              <a:tr h="156780">
                <a:tc>
                  <a:txBody>
                    <a:bodyPr/>
                    <a:lstStyle/>
                    <a:p>
                      <a:r>
                        <a:rPr lang="en-US" sz="900" b="1" dirty="0"/>
                        <a:t>Uniformity/Color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Excellent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solidFill>
                            <a:srgbClr val="FF6C00"/>
                          </a:solidFill>
                        </a:rPr>
                        <a:t>Not 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solidFill>
                            <a:srgbClr val="FFC000"/>
                          </a:solidFill>
                        </a:rPr>
                        <a:t>Okay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solidFill>
                            <a:srgbClr val="FFC000"/>
                          </a:solidFill>
                        </a:rPr>
                        <a:t>Okay</a:t>
                      </a:r>
                      <a:endParaRPr lang="en-US" sz="900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solidFill>
                            <a:srgbClr val="FFC000"/>
                          </a:solidFill>
                        </a:rPr>
                        <a:t>Okay</a:t>
                      </a:r>
                      <a:endParaRPr lang="en-US" sz="900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solidFill>
                            <a:srgbClr val="FFC000"/>
                          </a:solidFill>
                        </a:rPr>
                        <a:t>Okay</a:t>
                      </a:r>
                      <a:endParaRPr lang="en-US" sz="900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solidFill>
                            <a:srgbClr val="FFC000"/>
                          </a:solidFill>
                        </a:rPr>
                        <a:t>Okay</a:t>
                      </a:r>
                      <a:endParaRPr lang="en-US" sz="900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solidFill>
                            <a:srgbClr val="FFC000"/>
                          </a:solidFill>
                        </a:rPr>
                        <a:t>Okay</a:t>
                      </a:r>
                      <a:endParaRPr lang="en-US" sz="900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6679676"/>
                  </a:ext>
                </a:extLst>
              </a:tr>
              <a:tr h="165178">
                <a:tc>
                  <a:txBody>
                    <a:bodyPr/>
                    <a:lstStyle/>
                    <a:p>
                      <a:r>
                        <a:rPr lang="en-US" sz="900" b="1" dirty="0"/>
                        <a:t>Thickness/Time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43nm/1800s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26nm/900s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30nm/1800s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40nm/1800s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80nm/1800s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40nm/1800s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75nm/1800s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58nm/1800s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0676832"/>
                  </a:ext>
                </a:extLst>
              </a:tr>
              <a:tr h="165178">
                <a:tc>
                  <a:txBody>
                    <a:bodyPr/>
                    <a:lstStyle/>
                    <a:p>
                      <a:r>
                        <a:rPr lang="en-US" sz="900" b="1" dirty="0"/>
                        <a:t>Roughness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0.67nm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solidFill>
                            <a:srgbClr val="FFC000"/>
                          </a:solidFill>
                        </a:rPr>
                        <a:t>1.79nm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solidFill>
                            <a:srgbClr val="FFC000"/>
                          </a:solidFill>
                        </a:rPr>
                        <a:t>1.66nm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solidFill>
                            <a:srgbClr val="92D050"/>
                          </a:solidFill>
                        </a:rPr>
                        <a:t>1.37nm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0.86nm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>
                          <a:solidFill>
                            <a:srgbClr val="92D050"/>
                          </a:solidFill>
                        </a:rPr>
                        <a:t>1.28nm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109055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900" b="1" dirty="0"/>
                        <a:t>Composition</a:t>
                      </a:r>
                    </a:p>
                    <a:p>
                      <a:r>
                        <a:rPr lang="en-US" sz="900" b="1" dirty="0"/>
                        <a:t>(</a:t>
                      </a:r>
                      <a:r>
                        <a:rPr lang="en-US" sz="900" b="1" dirty="0" err="1"/>
                        <a:t>Ti:N:O</a:t>
                      </a:r>
                      <a:r>
                        <a:rPr lang="en-US" sz="900" b="1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47:52:1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>
                          <a:solidFill>
                            <a:srgbClr val="FF0000"/>
                          </a:solidFill>
                        </a:rPr>
                        <a:t>38:39:23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>
                          <a:solidFill>
                            <a:srgbClr val="FF6C00"/>
                          </a:solidFill>
                        </a:rPr>
                        <a:t>43:43:14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solidFill>
                            <a:srgbClr val="FF6C00"/>
                          </a:solidFill>
                        </a:rPr>
                        <a:t>43:43:14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solidFill>
                            <a:srgbClr val="FF6C00"/>
                          </a:solidFill>
                        </a:rPr>
                        <a:t>46:41:13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>
                          <a:solidFill>
                            <a:srgbClr val="FF6C00"/>
                          </a:solidFill>
                        </a:rPr>
                        <a:t>47:40:13</a:t>
                      </a:r>
                    </a:p>
                    <a:p>
                      <a:endParaRPr lang="en-US" sz="900" dirty="0">
                        <a:solidFill>
                          <a:srgbClr val="FF6C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>
                          <a:solidFill>
                            <a:srgbClr val="FF6C00"/>
                          </a:solidFill>
                        </a:rPr>
                        <a:t>45:42:13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>
                          <a:solidFill>
                            <a:srgbClr val="FFFF00"/>
                          </a:solidFill>
                        </a:rPr>
                        <a:t>48:45:7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7279662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C08CB2D7-5668-1549-AFA4-E321379CDD99}"/>
              </a:ext>
            </a:extLst>
          </p:cNvPr>
          <p:cNvSpPr txBox="1"/>
          <p:nvPr/>
        </p:nvSpPr>
        <p:spPr>
          <a:xfrm>
            <a:off x="5150498" y="544879"/>
            <a:ext cx="3336170" cy="41549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1050" dirty="0"/>
              <a:t>Seems to have different deposition rates for glass and Si</a:t>
            </a:r>
          </a:p>
          <a:p>
            <a:r>
              <a:rPr lang="en-US" sz="1050" dirty="0"/>
              <a:t>Probably difference in effect of wafer bias!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C9890ED-3FC3-4C42-B82F-16AA25BC8A1A}"/>
              </a:ext>
            </a:extLst>
          </p:cNvPr>
          <p:cNvCxnSpPr>
            <a:cxnSpLocks/>
            <a:stCxn id="3" idx="2"/>
          </p:cNvCxnSpPr>
          <p:nvPr/>
        </p:nvCxnSpPr>
        <p:spPr>
          <a:xfrm>
            <a:off x="6818583" y="960377"/>
            <a:ext cx="440633" cy="16352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3574176-10C1-7142-B967-EB39B062ED59}"/>
              </a:ext>
            </a:extLst>
          </p:cNvPr>
          <p:cNvCxnSpPr>
            <a:cxnSpLocks/>
            <a:stCxn id="3" idx="2"/>
          </p:cNvCxnSpPr>
          <p:nvPr/>
        </p:nvCxnSpPr>
        <p:spPr>
          <a:xfrm>
            <a:off x="6818583" y="960377"/>
            <a:ext cx="1269776" cy="16352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2292065"/>
      </p:ext>
    </p:extLst>
  </p:cSld>
  <p:clrMapOvr>
    <a:masterClrMapping/>
  </p:clrMapOvr>
  <p:transition spd="slow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4D4C1-6252-A14B-B87E-3D19CB6157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RRAM Process Flow Outline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9BA026A-3350-FD46-A229-2B2619A143A3}"/>
              </a:ext>
            </a:extLst>
          </p:cNvPr>
          <p:cNvSpPr/>
          <p:nvPr/>
        </p:nvSpPr>
        <p:spPr>
          <a:xfrm>
            <a:off x="1453273" y="1680409"/>
            <a:ext cx="1542176" cy="275897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D242492-3A92-1241-8B74-45269577DBA5}"/>
              </a:ext>
            </a:extLst>
          </p:cNvPr>
          <p:cNvSpPr/>
          <p:nvPr/>
        </p:nvSpPr>
        <p:spPr>
          <a:xfrm>
            <a:off x="3883530" y="1684013"/>
            <a:ext cx="1542176" cy="275897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D9E0761-E35C-494F-8FD6-FD5F4E304238}"/>
              </a:ext>
            </a:extLst>
          </p:cNvPr>
          <p:cNvSpPr/>
          <p:nvPr/>
        </p:nvSpPr>
        <p:spPr>
          <a:xfrm>
            <a:off x="3883530" y="1420110"/>
            <a:ext cx="1542176" cy="26390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6EFA9F8-1C80-A14A-8A5A-11BF4AD8C55A}"/>
              </a:ext>
            </a:extLst>
          </p:cNvPr>
          <p:cNvSpPr/>
          <p:nvPr/>
        </p:nvSpPr>
        <p:spPr>
          <a:xfrm>
            <a:off x="3883530" y="927775"/>
            <a:ext cx="1542176" cy="494073"/>
          </a:xfrm>
          <a:prstGeom prst="rect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SiO</a:t>
            </a:r>
            <a:r>
              <a:rPr lang="en-US" baseline="-25000" dirty="0"/>
              <a:t>2</a:t>
            </a:r>
            <a:r>
              <a:rPr lang="en-US" dirty="0"/>
              <a:t> </a:t>
            </a:r>
          </a:p>
        </p:txBody>
      </p:sp>
      <p:sp>
        <p:nvSpPr>
          <p:cNvPr id="33" name="Notched Right Arrow 32">
            <a:extLst>
              <a:ext uri="{FF2B5EF4-FFF2-40B4-BE49-F238E27FC236}">
                <a16:creationId xmlns:a16="http://schemas.microsoft.com/office/drawing/2014/main" id="{987A1A5A-9DA3-504F-928C-4431CD42388E}"/>
              </a:ext>
            </a:extLst>
          </p:cNvPr>
          <p:cNvSpPr/>
          <p:nvPr/>
        </p:nvSpPr>
        <p:spPr>
          <a:xfrm>
            <a:off x="3160986" y="1680408"/>
            <a:ext cx="583324" cy="275897"/>
          </a:xfrm>
          <a:prstGeom prst="notchedRightArrow">
            <a:avLst/>
          </a:prstGeom>
          <a:solidFill>
            <a:srgbClr val="7030A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Notched Right Arrow 33">
            <a:extLst>
              <a:ext uri="{FF2B5EF4-FFF2-40B4-BE49-F238E27FC236}">
                <a16:creationId xmlns:a16="http://schemas.microsoft.com/office/drawing/2014/main" id="{2C53EB7A-FC57-5F40-8519-AC2D10471A92}"/>
              </a:ext>
            </a:extLst>
          </p:cNvPr>
          <p:cNvSpPr/>
          <p:nvPr/>
        </p:nvSpPr>
        <p:spPr>
          <a:xfrm>
            <a:off x="5578084" y="1680408"/>
            <a:ext cx="583324" cy="275897"/>
          </a:xfrm>
          <a:prstGeom prst="notchedRightArrow">
            <a:avLst/>
          </a:prstGeom>
          <a:solidFill>
            <a:srgbClr val="7030A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Notched Right Arrow 34">
            <a:extLst>
              <a:ext uri="{FF2B5EF4-FFF2-40B4-BE49-F238E27FC236}">
                <a16:creationId xmlns:a16="http://schemas.microsoft.com/office/drawing/2014/main" id="{4B809A24-11B8-7440-952B-4400B0E4A21D}"/>
              </a:ext>
            </a:extLst>
          </p:cNvPr>
          <p:cNvSpPr/>
          <p:nvPr/>
        </p:nvSpPr>
        <p:spPr>
          <a:xfrm rot="5400000">
            <a:off x="6815372" y="2660185"/>
            <a:ext cx="583324" cy="275897"/>
          </a:xfrm>
          <a:prstGeom prst="notchedRightArrow">
            <a:avLst/>
          </a:prstGeom>
          <a:solidFill>
            <a:srgbClr val="7030A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BECE83D-1B27-FD48-A21D-EE3FFBB8AE79}"/>
              </a:ext>
            </a:extLst>
          </p:cNvPr>
          <p:cNvSpPr txBox="1"/>
          <p:nvPr/>
        </p:nvSpPr>
        <p:spPr>
          <a:xfrm>
            <a:off x="1491628" y="1956305"/>
            <a:ext cx="14654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Start with Si wafer</a:t>
            </a:r>
          </a:p>
          <a:p>
            <a:pPr algn="ctr"/>
            <a:r>
              <a:rPr lang="en-US" sz="1200" dirty="0"/>
              <a:t>Standard RCA Clean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9901026-A97F-5742-BF3D-102626FC6661}"/>
              </a:ext>
            </a:extLst>
          </p:cNvPr>
          <p:cNvSpPr txBox="1"/>
          <p:nvPr/>
        </p:nvSpPr>
        <p:spPr>
          <a:xfrm>
            <a:off x="3537968" y="1956305"/>
            <a:ext cx="22333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Deposit 10nm Ti, 30nm Pt (AJA),</a:t>
            </a:r>
          </a:p>
          <a:p>
            <a:pPr algn="ctr"/>
            <a:r>
              <a:rPr lang="en-US" sz="1200" dirty="0"/>
              <a:t>150nm SiO</a:t>
            </a:r>
            <a:r>
              <a:rPr lang="en-US" sz="1200" baseline="-25000" dirty="0"/>
              <a:t>2</a:t>
            </a:r>
            <a:r>
              <a:rPr lang="en-US" sz="1200" dirty="0"/>
              <a:t> (ccp-dep)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9522B4A2-D5EF-2745-A174-0859F5B0A83F}"/>
              </a:ext>
            </a:extLst>
          </p:cNvPr>
          <p:cNvSpPr/>
          <p:nvPr/>
        </p:nvSpPr>
        <p:spPr>
          <a:xfrm>
            <a:off x="6335947" y="1687129"/>
            <a:ext cx="1542176" cy="275897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DA258428-197D-B24C-89B5-16A5399F04E0}"/>
              </a:ext>
            </a:extLst>
          </p:cNvPr>
          <p:cNvSpPr/>
          <p:nvPr/>
        </p:nvSpPr>
        <p:spPr>
          <a:xfrm>
            <a:off x="6335947" y="1423226"/>
            <a:ext cx="1542176" cy="26390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Pt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3B22089-73E1-5140-A50D-FE310F733A24}"/>
              </a:ext>
            </a:extLst>
          </p:cNvPr>
          <p:cNvSpPr/>
          <p:nvPr/>
        </p:nvSpPr>
        <p:spPr>
          <a:xfrm>
            <a:off x="6335947" y="940903"/>
            <a:ext cx="349058" cy="484064"/>
          </a:xfrm>
          <a:prstGeom prst="rect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/>
              <a:t>SiO</a:t>
            </a:r>
            <a:r>
              <a:rPr lang="en-US" sz="700" baseline="-25000" dirty="0"/>
              <a:t>2</a:t>
            </a:r>
            <a:r>
              <a:rPr lang="en-US" sz="700" dirty="0"/>
              <a:t> 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74652C-ACC3-6041-BB2A-5A859FB12389}"/>
              </a:ext>
            </a:extLst>
          </p:cNvPr>
          <p:cNvSpPr txBox="1"/>
          <p:nvPr/>
        </p:nvSpPr>
        <p:spPr>
          <a:xfrm>
            <a:off x="6222822" y="1959910"/>
            <a:ext cx="17684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Pattern trenches (PT-Ox)</a:t>
            </a:r>
          </a:p>
          <a:p>
            <a:pPr algn="ctr"/>
            <a:r>
              <a:rPr lang="en-US" sz="1200" dirty="0"/>
              <a:t>Post-metal clean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791A087B-7936-BC4E-9121-DCB7F33396C6}"/>
              </a:ext>
            </a:extLst>
          </p:cNvPr>
          <p:cNvSpPr/>
          <p:nvPr/>
        </p:nvSpPr>
        <p:spPr>
          <a:xfrm>
            <a:off x="7529065" y="929153"/>
            <a:ext cx="349058" cy="494073"/>
          </a:xfrm>
          <a:prstGeom prst="rect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/>
              <a:t>SiO</a:t>
            </a:r>
            <a:r>
              <a:rPr lang="en-US" sz="700" baseline="-25000" dirty="0"/>
              <a:t>2</a:t>
            </a:r>
            <a:r>
              <a:rPr lang="en-US" sz="700" dirty="0"/>
              <a:t> 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177929D0-C49C-2A4F-A085-522FFD53ABE2}"/>
              </a:ext>
            </a:extLst>
          </p:cNvPr>
          <p:cNvSpPr/>
          <p:nvPr/>
        </p:nvSpPr>
        <p:spPr>
          <a:xfrm>
            <a:off x="6335947" y="4112813"/>
            <a:ext cx="1542176" cy="275897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4F70897D-CF11-4B47-B638-1A1194FE58CC}"/>
              </a:ext>
            </a:extLst>
          </p:cNvPr>
          <p:cNvSpPr/>
          <p:nvPr/>
        </p:nvSpPr>
        <p:spPr>
          <a:xfrm>
            <a:off x="6335947" y="3848910"/>
            <a:ext cx="1542176" cy="26390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Pt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568CCC09-E76C-8B48-9DCF-873916EB5EA7}"/>
              </a:ext>
            </a:extLst>
          </p:cNvPr>
          <p:cNvSpPr/>
          <p:nvPr/>
        </p:nvSpPr>
        <p:spPr>
          <a:xfrm>
            <a:off x="6335947" y="3366587"/>
            <a:ext cx="349058" cy="484064"/>
          </a:xfrm>
          <a:prstGeom prst="rect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/>
              <a:t>SiO</a:t>
            </a:r>
            <a:r>
              <a:rPr lang="en-US" sz="700" baseline="-25000" dirty="0"/>
              <a:t>2</a:t>
            </a:r>
            <a:r>
              <a:rPr lang="en-US" sz="700" dirty="0"/>
              <a:t> 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F310CC46-960C-6D49-BD30-F2EC47E0D3A8}"/>
              </a:ext>
            </a:extLst>
          </p:cNvPr>
          <p:cNvSpPr/>
          <p:nvPr/>
        </p:nvSpPr>
        <p:spPr>
          <a:xfrm>
            <a:off x="7529065" y="3354837"/>
            <a:ext cx="349058" cy="494073"/>
          </a:xfrm>
          <a:prstGeom prst="rect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/>
              <a:t>SiO</a:t>
            </a:r>
            <a:r>
              <a:rPr lang="en-US" sz="700" baseline="-25000" dirty="0"/>
              <a:t>2</a:t>
            </a:r>
            <a:r>
              <a:rPr lang="en-US" sz="700" dirty="0"/>
              <a:t> </a:t>
            </a:r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16468EC5-8ACB-F041-B16A-3B4089445A43}"/>
              </a:ext>
            </a:extLst>
          </p:cNvPr>
          <p:cNvGrpSpPr/>
          <p:nvPr/>
        </p:nvGrpSpPr>
        <p:grpSpPr>
          <a:xfrm>
            <a:off x="6335947" y="3274819"/>
            <a:ext cx="1542175" cy="574093"/>
            <a:chOff x="6335947" y="3444813"/>
            <a:chExt cx="1542175" cy="574093"/>
          </a:xfrm>
        </p:grpSpPr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6D257924-A432-5D41-84A5-245712552AB7}"/>
                </a:ext>
              </a:extLst>
            </p:cNvPr>
            <p:cNvGrpSpPr/>
            <p:nvPr/>
          </p:nvGrpSpPr>
          <p:grpSpPr>
            <a:xfrm>
              <a:off x="6335947" y="3444815"/>
              <a:ext cx="439952" cy="574091"/>
              <a:chOff x="6335947" y="3444815"/>
              <a:chExt cx="439952" cy="574091"/>
            </a:xfrm>
          </p:grpSpPr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DCF97162-B3D3-FA4E-B67E-7FF95E5787B8}"/>
                  </a:ext>
                </a:extLst>
              </p:cNvPr>
              <p:cNvSpPr/>
              <p:nvPr/>
            </p:nvSpPr>
            <p:spPr>
              <a:xfrm>
                <a:off x="6335947" y="3444815"/>
                <a:ext cx="349058" cy="9089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dirty="0"/>
                  <a:t> </a:t>
                </a:r>
              </a:p>
            </p:txBody>
          </p:sp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0A40E69E-A8E3-4344-9AF8-D22F3BD729F2}"/>
                  </a:ext>
                </a:extLst>
              </p:cNvPr>
              <p:cNvSpPr/>
              <p:nvPr/>
            </p:nvSpPr>
            <p:spPr>
              <a:xfrm rot="5400000">
                <a:off x="6443407" y="3686413"/>
                <a:ext cx="574090" cy="9089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dirty="0"/>
                  <a:t> </a:t>
                </a:r>
              </a:p>
            </p:txBody>
          </p:sp>
        </p:grpSp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15C377D6-5D84-9C4F-800F-14306ED758C4}"/>
                </a:ext>
              </a:extLst>
            </p:cNvPr>
            <p:cNvGrpSpPr/>
            <p:nvPr/>
          </p:nvGrpSpPr>
          <p:grpSpPr>
            <a:xfrm flipH="1">
              <a:off x="7442199" y="3444813"/>
              <a:ext cx="435923" cy="574091"/>
              <a:chOff x="6335947" y="3444815"/>
              <a:chExt cx="439952" cy="574091"/>
            </a:xfrm>
          </p:grpSpPr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7A6655BE-36D0-8646-8AA2-BF50FE4FC4A0}"/>
                  </a:ext>
                </a:extLst>
              </p:cNvPr>
              <p:cNvSpPr/>
              <p:nvPr/>
            </p:nvSpPr>
            <p:spPr>
              <a:xfrm>
                <a:off x="6335947" y="3444815"/>
                <a:ext cx="349058" cy="9089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dirty="0"/>
                  <a:t> </a:t>
                </a:r>
              </a:p>
            </p:txBody>
          </p:sp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2E16A8C2-5F5A-C44A-ACBE-46D946550976}"/>
                  </a:ext>
                </a:extLst>
              </p:cNvPr>
              <p:cNvSpPr/>
              <p:nvPr/>
            </p:nvSpPr>
            <p:spPr>
              <a:xfrm rot="5400000">
                <a:off x="6443407" y="3686413"/>
                <a:ext cx="574090" cy="9089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dirty="0"/>
                  <a:t> </a:t>
                </a:r>
              </a:p>
            </p:txBody>
          </p:sp>
        </p:grp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45055339-5ED7-E741-A18C-7231545E5DFA}"/>
                </a:ext>
              </a:extLst>
            </p:cNvPr>
            <p:cNvSpPr/>
            <p:nvPr/>
          </p:nvSpPr>
          <p:spPr>
            <a:xfrm>
              <a:off x="6771872" y="3928009"/>
              <a:ext cx="670326" cy="90895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HfO</a:t>
              </a:r>
              <a:r>
                <a:rPr lang="en-US" sz="700" baseline="-25000" dirty="0"/>
                <a:t>2</a:t>
              </a:r>
              <a:r>
                <a:rPr lang="en-US" sz="700" dirty="0"/>
                <a:t> </a:t>
              </a:r>
            </a:p>
          </p:txBody>
        </p:sp>
      </p:grpSp>
      <p:sp>
        <p:nvSpPr>
          <p:cNvPr id="84" name="TextBox 83">
            <a:extLst>
              <a:ext uri="{FF2B5EF4-FFF2-40B4-BE49-F238E27FC236}">
                <a16:creationId xmlns:a16="http://schemas.microsoft.com/office/drawing/2014/main" id="{B8DE57BF-BFE2-264B-940A-2AD32586CA6C}"/>
              </a:ext>
            </a:extLst>
          </p:cNvPr>
          <p:cNvSpPr txBox="1"/>
          <p:nvPr/>
        </p:nvSpPr>
        <p:spPr>
          <a:xfrm>
            <a:off x="6246863" y="4395785"/>
            <a:ext cx="17203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Deposit 10nm HfO</a:t>
            </a:r>
            <a:r>
              <a:rPr lang="en-US" sz="1200" baseline="-25000" dirty="0"/>
              <a:t>2</a:t>
            </a:r>
            <a:r>
              <a:rPr lang="en-US" sz="1200" dirty="0"/>
              <a:t> (Fiji)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1A6A9271-59FD-4D42-92BF-029255B60475}"/>
              </a:ext>
            </a:extLst>
          </p:cNvPr>
          <p:cNvSpPr/>
          <p:nvPr/>
        </p:nvSpPr>
        <p:spPr>
          <a:xfrm>
            <a:off x="3883530" y="4112813"/>
            <a:ext cx="1542176" cy="275897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3C85A03B-599D-824B-85FE-A39FD9102D75}"/>
              </a:ext>
            </a:extLst>
          </p:cNvPr>
          <p:cNvSpPr/>
          <p:nvPr/>
        </p:nvSpPr>
        <p:spPr>
          <a:xfrm>
            <a:off x="3883530" y="3848910"/>
            <a:ext cx="1542176" cy="26390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Pt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7000555D-A1D9-9A4E-B545-610C99B0B0A9}"/>
              </a:ext>
            </a:extLst>
          </p:cNvPr>
          <p:cNvSpPr/>
          <p:nvPr/>
        </p:nvSpPr>
        <p:spPr>
          <a:xfrm>
            <a:off x="3883530" y="3366587"/>
            <a:ext cx="349058" cy="484064"/>
          </a:xfrm>
          <a:prstGeom prst="rect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/>
              <a:t>SiO</a:t>
            </a:r>
            <a:r>
              <a:rPr lang="en-US" sz="700" baseline="-25000" dirty="0"/>
              <a:t>2</a:t>
            </a:r>
            <a:r>
              <a:rPr lang="en-US" sz="700" dirty="0"/>
              <a:t> 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8CC6FCCF-6460-7D40-810E-49E1C32932E6}"/>
              </a:ext>
            </a:extLst>
          </p:cNvPr>
          <p:cNvSpPr/>
          <p:nvPr/>
        </p:nvSpPr>
        <p:spPr>
          <a:xfrm>
            <a:off x="5076648" y="3354837"/>
            <a:ext cx="349058" cy="494073"/>
          </a:xfrm>
          <a:prstGeom prst="rect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/>
              <a:t>SiO</a:t>
            </a:r>
            <a:r>
              <a:rPr lang="en-US" sz="700" baseline="-25000" dirty="0"/>
              <a:t>2</a:t>
            </a:r>
            <a:r>
              <a:rPr lang="en-US" sz="700" dirty="0"/>
              <a:t> </a:t>
            </a:r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C08BE673-EFAF-0940-A4C4-F8700879C566}"/>
              </a:ext>
            </a:extLst>
          </p:cNvPr>
          <p:cNvGrpSpPr/>
          <p:nvPr/>
        </p:nvGrpSpPr>
        <p:grpSpPr>
          <a:xfrm>
            <a:off x="3883530" y="3274819"/>
            <a:ext cx="1542175" cy="574093"/>
            <a:chOff x="6335947" y="3444813"/>
            <a:chExt cx="1542175" cy="574093"/>
          </a:xfrm>
        </p:grpSpPr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CFCABD74-E362-C24B-B651-282F7DC4D517}"/>
                </a:ext>
              </a:extLst>
            </p:cNvPr>
            <p:cNvGrpSpPr/>
            <p:nvPr/>
          </p:nvGrpSpPr>
          <p:grpSpPr>
            <a:xfrm>
              <a:off x="6335947" y="3444815"/>
              <a:ext cx="439952" cy="574091"/>
              <a:chOff x="6335947" y="3444815"/>
              <a:chExt cx="439952" cy="574091"/>
            </a:xfrm>
          </p:grpSpPr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45955C1D-C92A-EA4E-BF11-BB2B625C6069}"/>
                  </a:ext>
                </a:extLst>
              </p:cNvPr>
              <p:cNvSpPr/>
              <p:nvPr/>
            </p:nvSpPr>
            <p:spPr>
              <a:xfrm>
                <a:off x="6335947" y="3444815"/>
                <a:ext cx="349058" cy="9089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dirty="0"/>
                  <a:t> </a:t>
                </a:r>
              </a:p>
            </p:txBody>
          </p:sp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D851B439-0F3F-E440-B83C-BEB1A6CDB5F2}"/>
                  </a:ext>
                </a:extLst>
              </p:cNvPr>
              <p:cNvSpPr/>
              <p:nvPr/>
            </p:nvSpPr>
            <p:spPr>
              <a:xfrm rot="5400000">
                <a:off x="6443407" y="3686413"/>
                <a:ext cx="574090" cy="9089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dirty="0"/>
                  <a:t> </a:t>
                </a:r>
              </a:p>
            </p:txBody>
          </p:sp>
        </p:grp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C8AEB9F4-5E9F-6943-94B7-2251C8F49FE7}"/>
                </a:ext>
              </a:extLst>
            </p:cNvPr>
            <p:cNvGrpSpPr/>
            <p:nvPr/>
          </p:nvGrpSpPr>
          <p:grpSpPr>
            <a:xfrm flipH="1">
              <a:off x="7442199" y="3444813"/>
              <a:ext cx="435923" cy="574091"/>
              <a:chOff x="6335947" y="3444815"/>
              <a:chExt cx="439952" cy="574091"/>
            </a:xfrm>
          </p:grpSpPr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86D21F9C-510F-4847-A7AD-CB541443E9DA}"/>
                  </a:ext>
                </a:extLst>
              </p:cNvPr>
              <p:cNvSpPr/>
              <p:nvPr/>
            </p:nvSpPr>
            <p:spPr>
              <a:xfrm>
                <a:off x="6335947" y="3444815"/>
                <a:ext cx="349058" cy="9089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dirty="0"/>
                  <a:t> </a:t>
                </a:r>
              </a:p>
            </p:txBody>
          </p:sp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C40B8C03-2F00-8D4C-9A42-E0074DD10395}"/>
                  </a:ext>
                </a:extLst>
              </p:cNvPr>
              <p:cNvSpPr/>
              <p:nvPr/>
            </p:nvSpPr>
            <p:spPr>
              <a:xfrm rot="5400000">
                <a:off x="6443407" y="3686413"/>
                <a:ext cx="574090" cy="9089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dirty="0"/>
                  <a:t> </a:t>
                </a:r>
              </a:p>
            </p:txBody>
          </p:sp>
        </p:grp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E4A3751B-93E9-144E-865C-C282D0571C03}"/>
                </a:ext>
              </a:extLst>
            </p:cNvPr>
            <p:cNvSpPr/>
            <p:nvPr/>
          </p:nvSpPr>
          <p:spPr>
            <a:xfrm>
              <a:off x="6771872" y="3928009"/>
              <a:ext cx="670326" cy="90895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HfO</a:t>
              </a:r>
              <a:r>
                <a:rPr lang="en-US" sz="700" baseline="-25000" dirty="0"/>
                <a:t>2</a:t>
              </a:r>
              <a:r>
                <a:rPr lang="en-US" sz="700" dirty="0"/>
                <a:t> </a:t>
              </a:r>
            </a:p>
          </p:txBody>
        </p: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3339CDDB-2C3A-C841-A436-5FEEC38D0F77}"/>
              </a:ext>
            </a:extLst>
          </p:cNvPr>
          <p:cNvGrpSpPr/>
          <p:nvPr/>
        </p:nvGrpSpPr>
        <p:grpSpPr>
          <a:xfrm>
            <a:off x="3883528" y="3182187"/>
            <a:ext cx="1542184" cy="575390"/>
            <a:chOff x="6335946" y="3443514"/>
            <a:chExt cx="1542184" cy="575390"/>
          </a:xfrm>
          <a:solidFill>
            <a:srgbClr val="0070C0"/>
          </a:solidFill>
        </p:grpSpPr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25BE52B6-B862-D044-AC5B-A6F79274DE53}"/>
                </a:ext>
              </a:extLst>
            </p:cNvPr>
            <p:cNvGrpSpPr/>
            <p:nvPr/>
          </p:nvGrpSpPr>
          <p:grpSpPr>
            <a:xfrm>
              <a:off x="6335946" y="3443514"/>
              <a:ext cx="528835" cy="574090"/>
              <a:chOff x="6335946" y="3443514"/>
              <a:chExt cx="528835" cy="574090"/>
            </a:xfrm>
            <a:grpFill/>
          </p:grpSpPr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7E5942DA-63E5-6F47-B1D7-9F84DC48D298}"/>
                  </a:ext>
                </a:extLst>
              </p:cNvPr>
              <p:cNvSpPr/>
              <p:nvPr/>
            </p:nvSpPr>
            <p:spPr>
              <a:xfrm>
                <a:off x="6335946" y="3444815"/>
                <a:ext cx="435925" cy="90895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dirty="0"/>
                  <a:t> </a:t>
                </a:r>
              </a:p>
            </p:txBody>
          </p:sp>
          <p:sp>
            <p:nvSpPr>
              <p:cNvPr id="116" name="Rectangle 115">
                <a:extLst>
                  <a:ext uri="{FF2B5EF4-FFF2-40B4-BE49-F238E27FC236}">
                    <a16:creationId xmlns:a16="http://schemas.microsoft.com/office/drawing/2014/main" id="{A891C5F2-8375-0144-8795-0C087E3DED43}"/>
                  </a:ext>
                </a:extLst>
              </p:cNvPr>
              <p:cNvSpPr/>
              <p:nvPr/>
            </p:nvSpPr>
            <p:spPr>
              <a:xfrm rot="5400000">
                <a:off x="6532289" y="3685111"/>
                <a:ext cx="574090" cy="90895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dirty="0"/>
                  <a:t> </a:t>
                </a:r>
              </a:p>
            </p:txBody>
          </p:sp>
        </p:grpSp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4866FB4F-ACCA-2648-AF48-A0FCD83BBDA8}"/>
                </a:ext>
              </a:extLst>
            </p:cNvPr>
            <p:cNvGrpSpPr/>
            <p:nvPr/>
          </p:nvGrpSpPr>
          <p:grpSpPr>
            <a:xfrm flipH="1">
              <a:off x="7361451" y="3443514"/>
              <a:ext cx="516679" cy="574092"/>
              <a:chOff x="6335947" y="3443516"/>
              <a:chExt cx="521455" cy="574092"/>
            </a:xfrm>
            <a:grpFill/>
          </p:grpSpPr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171ECF21-9225-9840-AD27-64F829D3590A}"/>
                  </a:ext>
                </a:extLst>
              </p:cNvPr>
              <p:cNvSpPr/>
              <p:nvPr/>
            </p:nvSpPr>
            <p:spPr>
              <a:xfrm>
                <a:off x="6335947" y="3444815"/>
                <a:ext cx="431752" cy="90895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dirty="0"/>
                  <a:t> </a:t>
                </a:r>
              </a:p>
            </p:txBody>
          </p:sp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5AE8F003-1DC7-3049-B788-A28F439265ED}"/>
                  </a:ext>
                </a:extLst>
              </p:cNvPr>
              <p:cNvSpPr/>
              <p:nvPr/>
            </p:nvSpPr>
            <p:spPr>
              <a:xfrm rot="5400000">
                <a:off x="6524909" y="3685114"/>
                <a:ext cx="574092" cy="90895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dirty="0"/>
                  <a:t> </a:t>
                </a:r>
              </a:p>
            </p:txBody>
          </p:sp>
        </p:grp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282C00FA-9F33-7646-96E4-779CF0AB4580}"/>
                </a:ext>
              </a:extLst>
            </p:cNvPr>
            <p:cNvSpPr/>
            <p:nvPr/>
          </p:nvSpPr>
          <p:spPr>
            <a:xfrm>
              <a:off x="6771872" y="3928009"/>
              <a:ext cx="670326" cy="90895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TiN </a:t>
              </a:r>
            </a:p>
          </p:txBody>
        </p:sp>
      </p:grpSp>
      <p:sp>
        <p:nvSpPr>
          <p:cNvPr id="117" name="TextBox 116">
            <a:extLst>
              <a:ext uri="{FF2B5EF4-FFF2-40B4-BE49-F238E27FC236}">
                <a16:creationId xmlns:a16="http://schemas.microsoft.com/office/drawing/2014/main" id="{D959BA94-61F5-E34A-BBA2-2AD5022520B8}"/>
              </a:ext>
            </a:extLst>
          </p:cNvPr>
          <p:cNvSpPr txBox="1"/>
          <p:nvPr/>
        </p:nvSpPr>
        <p:spPr>
          <a:xfrm>
            <a:off x="3997227" y="4395785"/>
            <a:ext cx="13147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Sputter 30nm TiN</a:t>
            </a:r>
          </a:p>
        </p:txBody>
      </p:sp>
      <p:sp>
        <p:nvSpPr>
          <p:cNvPr id="118" name="Notched Right Arrow 117">
            <a:extLst>
              <a:ext uri="{FF2B5EF4-FFF2-40B4-BE49-F238E27FC236}">
                <a16:creationId xmlns:a16="http://schemas.microsoft.com/office/drawing/2014/main" id="{A1831879-381C-E148-8C3C-C4003259CCF1}"/>
              </a:ext>
            </a:extLst>
          </p:cNvPr>
          <p:cNvSpPr/>
          <p:nvPr/>
        </p:nvSpPr>
        <p:spPr>
          <a:xfrm rot="10800000">
            <a:off x="5591738" y="3848910"/>
            <a:ext cx="583324" cy="275897"/>
          </a:xfrm>
          <a:prstGeom prst="notchedRightArrow">
            <a:avLst/>
          </a:prstGeom>
          <a:solidFill>
            <a:srgbClr val="7030A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7A8D106B-6A71-F549-9AF7-1F289AAADB30}"/>
              </a:ext>
            </a:extLst>
          </p:cNvPr>
          <p:cNvSpPr/>
          <p:nvPr/>
        </p:nvSpPr>
        <p:spPr>
          <a:xfrm>
            <a:off x="1453273" y="4112812"/>
            <a:ext cx="1542176" cy="275897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</a:t>
            </a:r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5C11BA95-77E2-F741-9612-B12D3394569B}"/>
              </a:ext>
            </a:extLst>
          </p:cNvPr>
          <p:cNvSpPr/>
          <p:nvPr/>
        </p:nvSpPr>
        <p:spPr>
          <a:xfrm>
            <a:off x="1453273" y="3848909"/>
            <a:ext cx="1542176" cy="26390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Pt</a:t>
            </a:r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203CDD4C-837B-1548-9E87-BFD2BD4D5BE2}"/>
              </a:ext>
            </a:extLst>
          </p:cNvPr>
          <p:cNvSpPr/>
          <p:nvPr/>
        </p:nvSpPr>
        <p:spPr>
          <a:xfrm>
            <a:off x="1453273" y="3366586"/>
            <a:ext cx="349058" cy="484064"/>
          </a:xfrm>
          <a:prstGeom prst="rect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/>
              <a:t>SiO</a:t>
            </a:r>
            <a:r>
              <a:rPr lang="en-US" sz="700" baseline="-25000" dirty="0"/>
              <a:t>2</a:t>
            </a:r>
            <a:r>
              <a:rPr lang="en-US" sz="700" dirty="0"/>
              <a:t> </a:t>
            </a: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8C1C9278-A1D0-A144-B4F5-DC427BFF89CB}"/>
              </a:ext>
            </a:extLst>
          </p:cNvPr>
          <p:cNvSpPr/>
          <p:nvPr/>
        </p:nvSpPr>
        <p:spPr>
          <a:xfrm>
            <a:off x="2646391" y="3354836"/>
            <a:ext cx="349058" cy="494073"/>
          </a:xfrm>
          <a:prstGeom prst="rect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/>
              <a:t>SiO</a:t>
            </a:r>
            <a:r>
              <a:rPr lang="en-US" sz="700" baseline="-25000" dirty="0"/>
              <a:t>2</a:t>
            </a:r>
            <a:r>
              <a:rPr lang="en-US" sz="700" dirty="0"/>
              <a:t> </a:t>
            </a:r>
          </a:p>
        </p:txBody>
      </p: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3AE50E1F-36D0-D544-B105-B6D012A7D9A9}"/>
              </a:ext>
            </a:extLst>
          </p:cNvPr>
          <p:cNvGrpSpPr/>
          <p:nvPr/>
        </p:nvGrpSpPr>
        <p:grpSpPr>
          <a:xfrm>
            <a:off x="1453273" y="3274818"/>
            <a:ext cx="1542175" cy="574093"/>
            <a:chOff x="6335947" y="3444813"/>
            <a:chExt cx="1542175" cy="574093"/>
          </a:xfrm>
        </p:grpSpPr>
        <p:grpSp>
          <p:nvGrpSpPr>
            <p:cNvPr id="145" name="Group 144">
              <a:extLst>
                <a:ext uri="{FF2B5EF4-FFF2-40B4-BE49-F238E27FC236}">
                  <a16:creationId xmlns:a16="http://schemas.microsoft.com/office/drawing/2014/main" id="{25580435-F073-4C4F-AC36-F604934BFDCB}"/>
                </a:ext>
              </a:extLst>
            </p:cNvPr>
            <p:cNvGrpSpPr/>
            <p:nvPr/>
          </p:nvGrpSpPr>
          <p:grpSpPr>
            <a:xfrm>
              <a:off x="6335947" y="3444815"/>
              <a:ext cx="439952" cy="574091"/>
              <a:chOff x="6335947" y="3444815"/>
              <a:chExt cx="439952" cy="574091"/>
            </a:xfrm>
          </p:grpSpPr>
          <p:sp>
            <p:nvSpPr>
              <p:cNvPr id="150" name="Rectangle 149">
                <a:extLst>
                  <a:ext uri="{FF2B5EF4-FFF2-40B4-BE49-F238E27FC236}">
                    <a16:creationId xmlns:a16="http://schemas.microsoft.com/office/drawing/2014/main" id="{95A66F8F-8C4F-CD4E-95F1-3729B8A1AD51}"/>
                  </a:ext>
                </a:extLst>
              </p:cNvPr>
              <p:cNvSpPr/>
              <p:nvPr/>
            </p:nvSpPr>
            <p:spPr>
              <a:xfrm>
                <a:off x="6335947" y="3444815"/>
                <a:ext cx="349058" cy="9089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dirty="0"/>
                  <a:t> </a:t>
                </a:r>
              </a:p>
            </p:txBody>
          </p:sp>
          <p:sp>
            <p:nvSpPr>
              <p:cNvPr id="151" name="Rectangle 150">
                <a:extLst>
                  <a:ext uri="{FF2B5EF4-FFF2-40B4-BE49-F238E27FC236}">
                    <a16:creationId xmlns:a16="http://schemas.microsoft.com/office/drawing/2014/main" id="{2EA34FB6-010B-9A41-ACDD-DEB87803370D}"/>
                  </a:ext>
                </a:extLst>
              </p:cNvPr>
              <p:cNvSpPr/>
              <p:nvPr/>
            </p:nvSpPr>
            <p:spPr>
              <a:xfrm rot="5400000">
                <a:off x="6443407" y="3686413"/>
                <a:ext cx="574090" cy="9089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dirty="0"/>
                  <a:t> </a:t>
                </a:r>
              </a:p>
            </p:txBody>
          </p:sp>
        </p:grpSp>
        <p:grpSp>
          <p:nvGrpSpPr>
            <p:cNvPr id="146" name="Group 145">
              <a:extLst>
                <a:ext uri="{FF2B5EF4-FFF2-40B4-BE49-F238E27FC236}">
                  <a16:creationId xmlns:a16="http://schemas.microsoft.com/office/drawing/2014/main" id="{A7DDEBCE-11B1-B546-BB37-441A2062D4FC}"/>
                </a:ext>
              </a:extLst>
            </p:cNvPr>
            <p:cNvGrpSpPr/>
            <p:nvPr/>
          </p:nvGrpSpPr>
          <p:grpSpPr>
            <a:xfrm flipH="1">
              <a:off x="7442199" y="3444813"/>
              <a:ext cx="435923" cy="574091"/>
              <a:chOff x="6335947" y="3444815"/>
              <a:chExt cx="439952" cy="574091"/>
            </a:xfrm>
          </p:grpSpPr>
          <p:sp>
            <p:nvSpPr>
              <p:cNvPr id="148" name="Rectangle 147">
                <a:extLst>
                  <a:ext uri="{FF2B5EF4-FFF2-40B4-BE49-F238E27FC236}">
                    <a16:creationId xmlns:a16="http://schemas.microsoft.com/office/drawing/2014/main" id="{B944D7F4-F4C9-DB4E-9E4A-F0AC829243E7}"/>
                  </a:ext>
                </a:extLst>
              </p:cNvPr>
              <p:cNvSpPr/>
              <p:nvPr/>
            </p:nvSpPr>
            <p:spPr>
              <a:xfrm>
                <a:off x="6335947" y="3444815"/>
                <a:ext cx="349058" cy="9089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dirty="0"/>
                  <a:t> </a:t>
                </a:r>
              </a:p>
            </p:txBody>
          </p:sp>
          <p:sp>
            <p:nvSpPr>
              <p:cNvPr id="149" name="Rectangle 148">
                <a:extLst>
                  <a:ext uri="{FF2B5EF4-FFF2-40B4-BE49-F238E27FC236}">
                    <a16:creationId xmlns:a16="http://schemas.microsoft.com/office/drawing/2014/main" id="{32380ACD-92BE-FF4B-8855-DAB558D58BE3}"/>
                  </a:ext>
                </a:extLst>
              </p:cNvPr>
              <p:cNvSpPr/>
              <p:nvPr/>
            </p:nvSpPr>
            <p:spPr>
              <a:xfrm rot="5400000">
                <a:off x="6443407" y="3686413"/>
                <a:ext cx="574090" cy="9089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dirty="0"/>
                  <a:t> </a:t>
                </a:r>
              </a:p>
            </p:txBody>
          </p:sp>
        </p:grpSp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52C19CDF-BEBC-CE49-92E3-697A2B425FE8}"/>
                </a:ext>
              </a:extLst>
            </p:cNvPr>
            <p:cNvSpPr/>
            <p:nvPr/>
          </p:nvSpPr>
          <p:spPr>
            <a:xfrm>
              <a:off x="6771872" y="3928009"/>
              <a:ext cx="670326" cy="90895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HfO</a:t>
              </a:r>
              <a:r>
                <a:rPr lang="en-US" sz="700" baseline="-25000" dirty="0"/>
                <a:t>2</a:t>
              </a:r>
              <a:r>
                <a:rPr lang="en-US" sz="700" dirty="0"/>
                <a:t> </a:t>
              </a:r>
            </a:p>
          </p:txBody>
        </p:sp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A4634E13-5453-AD4E-821C-5EEEEEDF3C69}"/>
              </a:ext>
            </a:extLst>
          </p:cNvPr>
          <p:cNvGrpSpPr/>
          <p:nvPr/>
        </p:nvGrpSpPr>
        <p:grpSpPr>
          <a:xfrm>
            <a:off x="1633080" y="3182186"/>
            <a:ext cx="1180550" cy="575390"/>
            <a:chOff x="6515755" y="3443514"/>
            <a:chExt cx="1180550" cy="575390"/>
          </a:xfrm>
          <a:solidFill>
            <a:srgbClr val="0070C0"/>
          </a:solidFill>
        </p:grpSpPr>
        <p:grpSp>
          <p:nvGrpSpPr>
            <p:cNvPr id="153" name="Group 152">
              <a:extLst>
                <a:ext uri="{FF2B5EF4-FFF2-40B4-BE49-F238E27FC236}">
                  <a16:creationId xmlns:a16="http://schemas.microsoft.com/office/drawing/2014/main" id="{9F3194A8-E2A9-F045-8353-4D0B2CFB1687}"/>
                </a:ext>
              </a:extLst>
            </p:cNvPr>
            <p:cNvGrpSpPr/>
            <p:nvPr/>
          </p:nvGrpSpPr>
          <p:grpSpPr>
            <a:xfrm>
              <a:off x="6515755" y="3443514"/>
              <a:ext cx="349026" cy="574090"/>
              <a:chOff x="6515755" y="3443514"/>
              <a:chExt cx="349026" cy="574090"/>
            </a:xfrm>
            <a:grpFill/>
          </p:grpSpPr>
          <p:sp>
            <p:nvSpPr>
              <p:cNvPr id="158" name="Rectangle 157">
                <a:extLst>
                  <a:ext uri="{FF2B5EF4-FFF2-40B4-BE49-F238E27FC236}">
                    <a16:creationId xmlns:a16="http://schemas.microsoft.com/office/drawing/2014/main" id="{2DCF9E17-B967-E94A-900B-68A77523589E}"/>
                  </a:ext>
                </a:extLst>
              </p:cNvPr>
              <p:cNvSpPr/>
              <p:nvPr/>
            </p:nvSpPr>
            <p:spPr>
              <a:xfrm>
                <a:off x="6515755" y="3444815"/>
                <a:ext cx="263342" cy="90893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dirty="0"/>
                  <a:t> </a:t>
                </a:r>
              </a:p>
            </p:txBody>
          </p:sp>
          <p:sp>
            <p:nvSpPr>
              <p:cNvPr id="159" name="Rectangle 158">
                <a:extLst>
                  <a:ext uri="{FF2B5EF4-FFF2-40B4-BE49-F238E27FC236}">
                    <a16:creationId xmlns:a16="http://schemas.microsoft.com/office/drawing/2014/main" id="{56D776F7-6EC0-C74A-9AC1-BDEA53D6014C}"/>
                  </a:ext>
                </a:extLst>
              </p:cNvPr>
              <p:cNvSpPr/>
              <p:nvPr/>
            </p:nvSpPr>
            <p:spPr>
              <a:xfrm rot="5400000">
                <a:off x="6532289" y="3685111"/>
                <a:ext cx="574090" cy="90895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dirty="0"/>
                  <a:t> </a:t>
                </a:r>
              </a:p>
            </p:txBody>
          </p:sp>
        </p:grpSp>
        <p:grpSp>
          <p:nvGrpSpPr>
            <p:cNvPr id="154" name="Group 153">
              <a:extLst>
                <a:ext uri="{FF2B5EF4-FFF2-40B4-BE49-F238E27FC236}">
                  <a16:creationId xmlns:a16="http://schemas.microsoft.com/office/drawing/2014/main" id="{55F7595D-0730-C84E-85A6-46E38C5250B8}"/>
                </a:ext>
              </a:extLst>
            </p:cNvPr>
            <p:cNvGrpSpPr/>
            <p:nvPr/>
          </p:nvGrpSpPr>
          <p:grpSpPr>
            <a:xfrm flipH="1">
              <a:off x="7361444" y="3443514"/>
              <a:ext cx="334861" cy="574092"/>
              <a:chOff x="6519446" y="3443516"/>
              <a:chExt cx="337956" cy="574092"/>
            </a:xfrm>
            <a:grpFill/>
          </p:grpSpPr>
          <p:sp>
            <p:nvSpPr>
              <p:cNvPr id="156" name="Rectangle 155">
                <a:extLst>
                  <a:ext uri="{FF2B5EF4-FFF2-40B4-BE49-F238E27FC236}">
                    <a16:creationId xmlns:a16="http://schemas.microsoft.com/office/drawing/2014/main" id="{3B2029F5-CEBF-F344-A771-8566A3C8245A}"/>
                  </a:ext>
                </a:extLst>
              </p:cNvPr>
              <p:cNvSpPr/>
              <p:nvPr/>
            </p:nvSpPr>
            <p:spPr>
              <a:xfrm>
                <a:off x="6519446" y="3444815"/>
                <a:ext cx="248253" cy="90895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dirty="0"/>
                  <a:t> </a:t>
                </a:r>
              </a:p>
            </p:txBody>
          </p:sp>
          <p:sp>
            <p:nvSpPr>
              <p:cNvPr id="157" name="Rectangle 156">
                <a:extLst>
                  <a:ext uri="{FF2B5EF4-FFF2-40B4-BE49-F238E27FC236}">
                    <a16:creationId xmlns:a16="http://schemas.microsoft.com/office/drawing/2014/main" id="{5B535FF6-9813-3F43-BCF9-2F7558A9E1A7}"/>
                  </a:ext>
                </a:extLst>
              </p:cNvPr>
              <p:cNvSpPr/>
              <p:nvPr/>
            </p:nvSpPr>
            <p:spPr>
              <a:xfrm rot="5400000">
                <a:off x="6524909" y="3685114"/>
                <a:ext cx="574092" cy="90895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dirty="0"/>
                  <a:t> </a:t>
                </a:r>
              </a:p>
            </p:txBody>
          </p:sp>
        </p:grpSp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172C72AD-BFCC-7346-97F1-9950C8155930}"/>
                </a:ext>
              </a:extLst>
            </p:cNvPr>
            <p:cNvSpPr/>
            <p:nvPr/>
          </p:nvSpPr>
          <p:spPr>
            <a:xfrm>
              <a:off x="6771872" y="3928009"/>
              <a:ext cx="670326" cy="90895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TiN </a:t>
              </a:r>
            </a:p>
          </p:txBody>
        </p:sp>
      </p:grpSp>
      <p:sp>
        <p:nvSpPr>
          <p:cNvPr id="160" name="TextBox 159">
            <a:extLst>
              <a:ext uri="{FF2B5EF4-FFF2-40B4-BE49-F238E27FC236}">
                <a16:creationId xmlns:a16="http://schemas.microsoft.com/office/drawing/2014/main" id="{4F69784F-0B7E-9845-92E0-CDF1990221C6}"/>
              </a:ext>
            </a:extLst>
          </p:cNvPr>
          <p:cNvSpPr txBox="1"/>
          <p:nvPr/>
        </p:nvSpPr>
        <p:spPr>
          <a:xfrm>
            <a:off x="1108513" y="4395784"/>
            <a:ext cx="22317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Pattern top electrodes (PT-MTL)</a:t>
            </a:r>
          </a:p>
          <a:p>
            <a:pPr algn="ctr"/>
            <a:r>
              <a:rPr lang="en-US" sz="1200" dirty="0"/>
              <a:t>Post-metal clean</a:t>
            </a:r>
          </a:p>
        </p:txBody>
      </p:sp>
      <p:sp>
        <p:nvSpPr>
          <p:cNvPr id="163" name="Oval 162">
            <a:extLst>
              <a:ext uri="{FF2B5EF4-FFF2-40B4-BE49-F238E27FC236}">
                <a16:creationId xmlns:a16="http://schemas.microsoft.com/office/drawing/2014/main" id="{51C83A30-68D3-BC48-995E-0DE800CCEB39}"/>
              </a:ext>
            </a:extLst>
          </p:cNvPr>
          <p:cNvSpPr/>
          <p:nvPr/>
        </p:nvSpPr>
        <p:spPr>
          <a:xfrm>
            <a:off x="1738745" y="3543846"/>
            <a:ext cx="969819" cy="44334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A73D9097-2E5D-5747-9D21-89CD6C4183D1}"/>
              </a:ext>
            </a:extLst>
          </p:cNvPr>
          <p:cNvSpPr txBox="1"/>
          <p:nvPr/>
        </p:nvSpPr>
        <p:spPr>
          <a:xfrm>
            <a:off x="332510" y="3089796"/>
            <a:ext cx="10617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Active device area</a:t>
            </a:r>
          </a:p>
        </p:txBody>
      </p:sp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7FA22D4A-CA53-D545-8D57-A319F4A17B31}"/>
              </a:ext>
            </a:extLst>
          </p:cNvPr>
          <p:cNvCxnSpPr>
            <a:cxnSpLocks/>
            <a:endCxn id="163" idx="1"/>
          </p:cNvCxnSpPr>
          <p:nvPr/>
        </p:nvCxnSpPr>
        <p:spPr>
          <a:xfrm>
            <a:off x="980969" y="3365713"/>
            <a:ext cx="899803" cy="24306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9" name="Notched Right Arrow 168">
            <a:extLst>
              <a:ext uri="{FF2B5EF4-FFF2-40B4-BE49-F238E27FC236}">
                <a16:creationId xmlns:a16="http://schemas.microsoft.com/office/drawing/2014/main" id="{D7BBD13E-8BE2-0241-9780-5DB66471CC3C}"/>
              </a:ext>
            </a:extLst>
          </p:cNvPr>
          <p:cNvSpPr/>
          <p:nvPr/>
        </p:nvSpPr>
        <p:spPr>
          <a:xfrm rot="10800000">
            <a:off x="3156334" y="3836915"/>
            <a:ext cx="583324" cy="275897"/>
          </a:xfrm>
          <a:prstGeom prst="notchedRightArrow">
            <a:avLst/>
          </a:prstGeom>
          <a:solidFill>
            <a:srgbClr val="7030A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7B931A00-90AC-7247-965F-6C1DE3AF0883}"/>
              </a:ext>
            </a:extLst>
          </p:cNvPr>
          <p:cNvSpPr txBox="1"/>
          <p:nvPr/>
        </p:nvSpPr>
        <p:spPr>
          <a:xfrm>
            <a:off x="277091" y="1098519"/>
            <a:ext cx="126028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(Not drawn to scale)</a:t>
            </a:r>
          </a:p>
        </p:txBody>
      </p:sp>
    </p:spTree>
    <p:extLst>
      <p:ext uri="{BB962C8B-B14F-4D97-AF65-F5344CB8AC3E}">
        <p14:creationId xmlns:p14="http://schemas.microsoft.com/office/powerpoint/2010/main" val="2583034787"/>
      </p:ext>
    </p:extLst>
  </p:cSld>
  <p:clrMapOvr>
    <a:masterClrMapping/>
  </p:clrMapOvr>
  <p:transition spd="slow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7E14A0-7F8B-1E44-B9A6-010633CEB8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Layout Generator</a:t>
            </a:r>
          </a:p>
        </p:txBody>
      </p:sp>
      <p:pic>
        <p:nvPicPr>
          <p:cNvPr id="5" name="Content Placeholder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1E96304C-892D-814A-B589-A8219B0E1EFB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955675" y="1182834"/>
            <a:ext cx="7700963" cy="3209632"/>
          </a:xfrm>
        </p:spPr>
      </p:pic>
    </p:spTree>
    <p:extLst>
      <p:ext uri="{BB962C8B-B14F-4D97-AF65-F5344CB8AC3E}">
        <p14:creationId xmlns:p14="http://schemas.microsoft.com/office/powerpoint/2010/main" val="3433601713"/>
      </p:ext>
    </p:extLst>
  </p:cSld>
  <p:clrMapOvr>
    <a:masterClrMapping/>
  </p:clrMapOvr>
  <p:transition spd="slow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C277C13-D9A3-7C4A-BB32-1841604D6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Layout Generator</a:t>
            </a:r>
          </a:p>
        </p:txBody>
      </p:sp>
      <p:pic>
        <p:nvPicPr>
          <p:cNvPr id="8" name="Content Placeholder 7" descr="A picture containing light, rain, table, large&#10;&#10;Description automatically generated">
            <a:extLst>
              <a:ext uri="{FF2B5EF4-FFF2-40B4-BE49-F238E27FC236}">
                <a16:creationId xmlns:a16="http://schemas.microsoft.com/office/drawing/2014/main" id="{CD6468F5-7BB0-2F40-9EE6-430EE7AAD4AA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1191115" y="908050"/>
            <a:ext cx="3304195" cy="3759200"/>
          </a:xfrm>
        </p:spPr>
      </p:pic>
      <p:pic>
        <p:nvPicPr>
          <p:cNvPr id="10" name="Content Placeholder 9" descr="A close up of a logo&#10;&#10;Description automatically generated">
            <a:extLst>
              <a:ext uri="{FF2B5EF4-FFF2-40B4-BE49-F238E27FC236}">
                <a16:creationId xmlns:a16="http://schemas.microsoft.com/office/drawing/2014/main" id="{153AB561-065C-CB47-8E10-D86E36A16AB3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3"/>
          <a:stretch>
            <a:fillRect/>
          </a:stretch>
        </p:blipFill>
        <p:spPr>
          <a:xfrm>
            <a:off x="5114621" y="908050"/>
            <a:ext cx="3304195" cy="3759200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69D1FCD-4F8D-F342-AF7D-8DB05E1A9DCA}"/>
              </a:ext>
            </a:extLst>
          </p:cNvPr>
          <p:cNvSpPr txBox="1"/>
          <p:nvPr/>
        </p:nvSpPr>
        <p:spPr>
          <a:xfrm>
            <a:off x="1191115" y="4674999"/>
            <a:ext cx="5673348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/>
              <a:t>Finalized layout: </a:t>
            </a:r>
            <a:r>
              <a:rPr lang="en-US" sz="1050" dirty="0"/>
              <a:t>alignment marks, tiling, centering about origin to make Heidelberg usage easier</a:t>
            </a:r>
          </a:p>
          <a:p>
            <a:r>
              <a:rPr lang="en-US" sz="1050" b="1" dirty="0"/>
              <a:t>Design dimensions:</a:t>
            </a:r>
            <a:r>
              <a:rPr lang="en-US" sz="1050" dirty="0"/>
              <a:t> about 4cm x 4cm, (20x3 array) x (4x2 grid) devices per size with 10 device sizes</a:t>
            </a:r>
            <a:endParaRPr lang="en-US" sz="105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B05D60B-8EB1-2F46-BE2B-AF5713122A83}"/>
              </a:ext>
            </a:extLst>
          </p:cNvPr>
          <p:cNvSpPr txBox="1"/>
          <p:nvPr/>
        </p:nvSpPr>
        <p:spPr>
          <a:xfrm>
            <a:off x="1191115" y="1227221"/>
            <a:ext cx="1436612" cy="369332"/>
          </a:xfrm>
          <a:prstGeom prst="rect">
            <a:avLst/>
          </a:prstGeom>
          <a:solidFill>
            <a:srgbClr val="FFFFE6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Trench Layer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E7AA829-3785-7A45-AF4A-6FBC97F75473}"/>
              </a:ext>
            </a:extLst>
          </p:cNvPr>
          <p:cNvSpPr txBox="1"/>
          <p:nvPr/>
        </p:nvSpPr>
        <p:spPr>
          <a:xfrm>
            <a:off x="5114621" y="1227221"/>
            <a:ext cx="2111475" cy="369332"/>
          </a:xfrm>
          <a:prstGeom prst="rect">
            <a:avLst/>
          </a:prstGeom>
          <a:solidFill>
            <a:srgbClr val="FFFFE6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Top Electrode Layer</a:t>
            </a:r>
          </a:p>
        </p:txBody>
      </p:sp>
    </p:spTree>
    <p:extLst>
      <p:ext uri="{BB962C8B-B14F-4D97-AF65-F5344CB8AC3E}">
        <p14:creationId xmlns:p14="http://schemas.microsoft.com/office/powerpoint/2010/main" val="1540244626"/>
      </p:ext>
    </p:extLst>
  </p:cSld>
  <p:clrMapOvr>
    <a:masterClrMapping/>
  </p:clrMapOvr>
  <p:transition spd="slow">
    <p:fade/>
  </p:transition>
</p:sld>
</file>

<file path=ppt/theme/theme1.xml><?xml version="1.0" encoding="utf-8"?>
<a:theme xmlns:a="http://schemas.openxmlformats.org/drawingml/2006/main" name="SU_Template_TopBar">
  <a:themeElements>
    <a:clrScheme name="Stanford2">
      <a:dk1>
        <a:srgbClr val="000000"/>
      </a:dk1>
      <a:lt1>
        <a:srgbClr val="FFFFFF"/>
      </a:lt1>
      <a:dk2>
        <a:srgbClr val="DAD7CB"/>
      </a:dk2>
      <a:lt2>
        <a:srgbClr val="8C1515"/>
      </a:lt2>
      <a:accent1>
        <a:srgbClr val="8D3C1E"/>
      </a:accent1>
      <a:accent2>
        <a:srgbClr val="00505C"/>
      </a:accent2>
      <a:accent3>
        <a:srgbClr val="53284F"/>
      </a:accent3>
      <a:accent4>
        <a:srgbClr val="175E54"/>
      </a:accent4>
      <a:accent5>
        <a:srgbClr val="4D4F53"/>
      </a:accent5>
      <a:accent6>
        <a:srgbClr val="D2C295"/>
      </a:accent6>
      <a:hlink>
        <a:srgbClr val="A4001D"/>
      </a:hlink>
      <a:folHlink>
        <a:srgbClr val="000000"/>
      </a:folHlink>
    </a:clrScheme>
    <a:fontScheme name="Stanford">
      <a:majorFont>
        <a:latin typeface="Source Sans Pro Semibold"/>
        <a:ea typeface=""/>
        <a:cs typeface=""/>
      </a:majorFont>
      <a:minorFont>
        <a:latin typeface="Source Sans Pro"/>
        <a:ea typeface=""/>
        <a:cs typeface="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1" id="{4B866C5D-7F3A-E74D-B87C-E54DAD76099A}" vid="{73A3FCF3-AD67-A241-94C2-AC7B248971A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4707</TotalTime>
  <Words>1336</Words>
  <Application>Microsoft Macintosh PowerPoint</Application>
  <PresentationFormat>On-screen Show (16:9)</PresentationFormat>
  <Paragraphs>333</Paragraphs>
  <Slides>15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Arial</vt:lpstr>
      <vt:lpstr>Calibri</vt:lpstr>
      <vt:lpstr>Source Sans Pro</vt:lpstr>
      <vt:lpstr>Source Sans Pro Semibold</vt:lpstr>
      <vt:lpstr>Verdana</vt:lpstr>
      <vt:lpstr>Wingdings</vt:lpstr>
      <vt:lpstr>SU_Template_TopBar</vt:lpstr>
      <vt:lpstr>SNF RRAM Standard Process Flow and Characterization of Lesker-2 TiN</vt:lpstr>
      <vt:lpstr>Aim &amp; Goals</vt:lpstr>
      <vt:lpstr>TiN Sample Preparation &amp; Characterization</vt:lpstr>
      <vt:lpstr>Literature Review on TiN Sputtering</vt:lpstr>
      <vt:lpstr>AJA TiN Sputter Recipe: Reactive Sputtering</vt:lpstr>
      <vt:lpstr>TiN Properties</vt:lpstr>
      <vt:lpstr>RRAM Process Flow Outline</vt:lpstr>
      <vt:lpstr>Layout Generator</vt:lpstr>
      <vt:lpstr>Layout Generator</vt:lpstr>
      <vt:lpstr>R1: RRAM that FORMs and RESETs </vt:lpstr>
      <vt:lpstr>Preliminary RRAM Characteristics (40um x 40um)</vt:lpstr>
      <vt:lpstr>Final Week</vt:lpstr>
      <vt:lpstr>Challenges of ALD on 2D</vt:lpstr>
      <vt:lpstr>Top Gating 2D FET: Process Flow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SNF RRAM Standard Process Flow and Characterization of Lesker-2 TiN</dc:title>
  <dc:creator>Akash Levy</dc:creator>
  <cp:lastModifiedBy>Akash Levy</cp:lastModifiedBy>
  <cp:revision>1</cp:revision>
  <dcterms:created xsi:type="dcterms:W3CDTF">2020-03-06T17:55:37Z</dcterms:created>
  <dcterms:modified xsi:type="dcterms:W3CDTF">2020-03-23T13:05:05Z</dcterms:modified>
</cp:coreProperties>
</file>